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9" r:id="rId13"/>
    <p:sldId id="270" r:id="rId14"/>
    <p:sldId id="267"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68"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099B3D7-C736-4DC2-B112-E4ED8A7E5A7A}"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9B3D7-C736-4DC2-B112-E4ED8A7E5A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9B3D7-C736-4DC2-B112-E4ED8A7E5A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9B3D7-C736-4DC2-B112-E4ED8A7E5A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9B3D7-C736-4DC2-B112-E4ED8A7E5A7A}"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99B3D7-C736-4DC2-B112-E4ED8A7E5A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99B3D7-C736-4DC2-B112-E4ED8A7E5A7A}"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99B3D7-C736-4DC2-B112-E4ED8A7E5A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99B3D7-C736-4DC2-B112-E4ED8A7E5A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63F756-097D-4B34-9F52-5B371FC64D3C}" type="datetimeFigureOut">
              <a:rPr lang="en-US" smtClean="0"/>
              <a:t>3/31/2014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99B3D7-C736-4DC2-B112-E4ED8A7E5A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663F756-097D-4B34-9F52-5B371FC64D3C}" type="datetimeFigureOut">
              <a:rPr lang="en-US" smtClean="0"/>
              <a:t>3/31/2014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099B3D7-C736-4DC2-B112-E4ED8A7E5A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663F756-097D-4B34-9F52-5B371FC64D3C}" type="datetimeFigureOut">
              <a:rPr lang="en-US" smtClean="0"/>
              <a:t>3/31/2014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099B3D7-C736-4DC2-B112-E4ED8A7E5A7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5">
                    <a:lumMod val="60000"/>
                    <a:lumOff val="40000"/>
                  </a:schemeClr>
                </a:solidFill>
                <a:latin typeface="Palatino Linotype" pitchFamily="18" charset="0"/>
              </a:rPr>
              <a:t>Argument Analysis:</a:t>
            </a:r>
            <a:br>
              <a:rPr lang="en-US" dirty="0">
                <a:solidFill>
                  <a:schemeClr val="accent5">
                    <a:lumMod val="60000"/>
                    <a:lumOff val="40000"/>
                  </a:schemeClr>
                </a:solidFill>
                <a:latin typeface="Palatino Linotype" pitchFamily="18" charset="0"/>
              </a:rPr>
            </a:br>
            <a:r>
              <a:rPr lang="en-US" sz="2800" dirty="0">
                <a:solidFill>
                  <a:schemeClr val="accent5">
                    <a:lumMod val="60000"/>
                    <a:lumOff val="40000"/>
                  </a:schemeClr>
                </a:solidFill>
                <a:latin typeface="Palatino Linotype" pitchFamily="18" charset="0"/>
              </a:rPr>
              <a:t>Claim – Reason - Foundation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759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accent5">
                    <a:lumMod val="40000"/>
                    <a:lumOff val="60000"/>
                  </a:schemeClr>
                </a:solidFill>
                <a:latin typeface="Palatino Linotype" pitchFamily="18" charset="0"/>
              </a:rPr>
              <a:t>So, what we see is that argument analysis, at it’s most basic level…finding the main argument…can be difficult and an exercise in trial and error.  You may have to occasionally treat it like a scientific experiment in which you begin with a hypothesis and test the hypothesis to see if it’s true.</a:t>
            </a:r>
          </a:p>
          <a:p>
            <a:endParaRPr lang="en-US" dirty="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Argument analysis does, however, get easier the more you do it.</a:t>
            </a:r>
            <a:endParaRPr lang="en-US" dirty="0"/>
          </a:p>
        </p:txBody>
      </p:sp>
    </p:spTree>
    <p:extLst>
      <p:ext uri="{BB962C8B-B14F-4D97-AF65-F5344CB8AC3E}">
        <p14:creationId xmlns:p14="http://schemas.microsoft.com/office/powerpoint/2010/main" val="4126292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5">
                    <a:lumMod val="40000"/>
                    <a:lumOff val="60000"/>
                  </a:schemeClr>
                </a:solidFill>
                <a:latin typeface="Palatino Linotype" pitchFamily="18" charset="0"/>
              </a:rPr>
              <a:t>Claim</a:t>
            </a:r>
          </a:p>
          <a:p>
            <a:r>
              <a:rPr lang="en-US" sz="2400" dirty="0" smtClean="0">
                <a:solidFill>
                  <a:schemeClr val="accent5">
                    <a:lumMod val="50000"/>
                  </a:schemeClr>
                </a:solidFill>
                <a:latin typeface="Palatino Linotype" pitchFamily="18" charset="0"/>
              </a:rPr>
              <a:t>Reason</a:t>
            </a:r>
          </a:p>
          <a:p>
            <a:r>
              <a:rPr lang="en-US" sz="2400" dirty="0" smtClean="0">
                <a:solidFill>
                  <a:schemeClr val="accent5">
                    <a:lumMod val="50000"/>
                  </a:schemeClr>
                </a:solidFill>
                <a:latin typeface="Palatino Linotype" pitchFamily="18" charset="0"/>
              </a:rPr>
              <a:t>Foundation</a:t>
            </a:r>
          </a:p>
          <a:p>
            <a:endParaRPr lang="en-US" dirty="0">
              <a:solidFill>
                <a:schemeClr val="accent5">
                  <a:lumMod val="50000"/>
                </a:schemeClr>
              </a:solidFill>
              <a:latin typeface="Palatino Linotype" pitchFamily="18" charset="0"/>
            </a:endParaRPr>
          </a:p>
          <a:p>
            <a:r>
              <a:rPr lang="en-US" dirty="0" smtClean="0">
                <a:solidFill>
                  <a:schemeClr val="accent5">
                    <a:lumMod val="60000"/>
                    <a:lumOff val="40000"/>
                  </a:schemeClr>
                </a:solidFill>
                <a:latin typeface="Palatino Linotype" pitchFamily="18" charset="0"/>
              </a:rPr>
              <a:t>A </a:t>
            </a:r>
            <a:r>
              <a:rPr lang="en-US" u="sng" dirty="0" smtClean="0">
                <a:solidFill>
                  <a:schemeClr val="accent5">
                    <a:lumMod val="60000"/>
                    <a:lumOff val="40000"/>
                  </a:schemeClr>
                </a:solidFill>
                <a:latin typeface="Palatino Linotype" pitchFamily="18" charset="0"/>
              </a:rPr>
              <a:t>Claim</a:t>
            </a:r>
            <a:r>
              <a:rPr lang="en-US" dirty="0" smtClean="0">
                <a:solidFill>
                  <a:schemeClr val="accent5">
                    <a:lumMod val="60000"/>
                    <a:lumOff val="40000"/>
                  </a:schemeClr>
                </a:solidFill>
                <a:latin typeface="Palatino Linotype" pitchFamily="18" charset="0"/>
              </a:rPr>
              <a:t> is the main argument.  It’s the thing the writer wants you to do or to think.</a:t>
            </a:r>
          </a:p>
          <a:p>
            <a:endParaRPr lang="en-US" dirty="0" smtClean="0">
              <a:solidFill>
                <a:schemeClr val="accent5">
                  <a:lumMod val="60000"/>
                  <a:lumOff val="40000"/>
                </a:schemeClr>
              </a:solidFill>
              <a:latin typeface="Palatino Linotype" pitchFamily="18" charset="0"/>
            </a:endParaRPr>
          </a:p>
          <a:p>
            <a:endParaRPr lang="en-US" dirty="0">
              <a:solidFill>
                <a:schemeClr val="accent5">
                  <a:lumMod val="60000"/>
                  <a:lumOff val="40000"/>
                </a:schemeClr>
              </a:solidFill>
              <a:latin typeface="Palatino Linotype" pitchFamily="18" charset="0"/>
            </a:endParaRPr>
          </a:p>
        </p:txBody>
      </p:sp>
      <p:cxnSp>
        <p:nvCxnSpPr>
          <p:cNvPr id="10" name="Curved Connector 9"/>
          <p:cNvCxnSpPr/>
          <p:nvPr/>
        </p:nvCxnSpPr>
        <p:spPr>
          <a:xfrm rot="16200000" flipH="1">
            <a:off x="2552700" y="2324096"/>
            <a:ext cx="1600200" cy="1219201"/>
          </a:xfrm>
          <a:prstGeom prst="curvedConnector3">
            <a:avLst>
              <a:gd name="adj1" fmla="val -8065"/>
            </a:avLst>
          </a:prstGeom>
          <a:ln w="38100">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371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5">
                    <a:lumMod val="60000"/>
                    <a:lumOff val="40000"/>
                  </a:schemeClr>
                </a:solidFill>
                <a:latin typeface="Palatino Linotype" pitchFamily="18" charset="0"/>
              </a:rPr>
              <a:t>The very first thing to do when beginning an analysis is to put away your biases (at least as much as you can).</a:t>
            </a:r>
          </a:p>
          <a:p>
            <a:endParaRPr lang="en-US" dirty="0" smtClean="0">
              <a:solidFill>
                <a:schemeClr val="accent5">
                  <a:lumMod val="60000"/>
                  <a:lumOff val="40000"/>
                </a:schemeClr>
              </a:solidFill>
              <a:latin typeface="Palatino Linotype" pitchFamily="18" charset="0"/>
            </a:endParaRPr>
          </a:p>
          <a:p>
            <a:pPr marL="68580" indent="0">
              <a:buNone/>
            </a:pPr>
            <a:r>
              <a:rPr lang="en-US" sz="2200" dirty="0" smtClean="0">
                <a:solidFill>
                  <a:schemeClr val="accent5">
                    <a:lumMod val="60000"/>
                    <a:lumOff val="40000"/>
                  </a:schemeClr>
                </a:solidFill>
                <a:latin typeface="Palatino Linotype" pitchFamily="18" charset="0"/>
              </a:rPr>
              <a:t>It doesn’t really matter what you think about the issue or the argument; in fact, you may disagree entirely, or may agree entirely with the argument.  You should put that aside.</a:t>
            </a:r>
          </a:p>
          <a:p>
            <a:pPr marL="68580" indent="0">
              <a:buNone/>
            </a:pPr>
            <a:endParaRPr lang="en-US" sz="2200" dirty="0" smtClean="0">
              <a:solidFill>
                <a:schemeClr val="accent5">
                  <a:lumMod val="60000"/>
                  <a:lumOff val="40000"/>
                </a:schemeClr>
              </a:solidFill>
              <a:latin typeface="Palatino Linotype" pitchFamily="18" charset="0"/>
            </a:endParaRPr>
          </a:p>
          <a:p>
            <a:pPr marL="68580" indent="0">
              <a:buNone/>
            </a:pPr>
            <a:r>
              <a:rPr lang="en-US" sz="2200" dirty="0" smtClean="0">
                <a:solidFill>
                  <a:schemeClr val="accent5">
                    <a:lumMod val="60000"/>
                    <a:lumOff val="40000"/>
                  </a:schemeClr>
                </a:solidFill>
                <a:latin typeface="Palatino Linotype" pitchFamily="18" charset="0"/>
              </a:rPr>
              <a:t>When all you can think about is your own perspective on an argument, you blind yourself to the actual argument before you.</a:t>
            </a:r>
            <a:endParaRPr lang="en-US" sz="2200" dirty="0">
              <a:solidFill>
                <a:schemeClr val="accent5">
                  <a:lumMod val="60000"/>
                  <a:lumOff val="40000"/>
                </a:schemeClr>
              </a:solidFill>
              <a:latin typeface="Palatino Linotype" pitchFamily="18" charset="0"/>
            </a:endParaRPr>
          </a:p>
        </p:txBody>
      </p:sp>
    </p:spTree>
    <p:extLst>
      <p:ext uri="{BB962C8B-B14F-4D97-AF65-F5344CB8AC3E}">
        <p14:creationId xmlns:p14="http://schemas.microsoft.com/office/powerpoint/2010/main" val="139894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lstStyle/>
          <a:p>
            <a:r>
              <a:rPr lang="en-US" dirty="0" smtClean="0">
                <a:solidFill>
                  <a:schemeClr val="accent5">
                    <a:lumMod val="60000"/>
                    <a:lumOff val="40000"/>
                  </a:schemeClr>
                </a:solidFill>
                <a:latin typeface="Palatino Linotype" pitchFamily="18" charset="0"/>
              </a:rPr>
              <a:t>The second thing you need to do when beginning an analysis is to actually observe what is on the page (or on </a:t>
            </a:r>
            <a:r>
              <a:rPr lang="en-US" smtClean="0">
                <a:solidFill>
                  <a:schemeClr val="accent5">
                    <a:lumMod val="60000"/>
                    <a:lumOff val="40000"/>
                  </a:schemeClr>
                </a:solidFill>
                <a:latin typeface="Palatino Linotype" pitchFamily="18" charset="0"/>
              </a:rPr>
              <a:t>the screen).</a:t>
            </a:r>
            <a:endParaRPr lang="en-US">
              <a:solidFill>
                <a:schemeClr val="accent5">
                  <a:lumMod val="60000"/>
                  <a:lumOff val="40000"/>
                </a:schemeClr>
              </a:solidFill>
              <a:latin typeface="Palatino Linotype" pitchFamily="18" charset="0"/>
            </a:endParaRPr>
          </a:p>
        </p:txBody>
      </p:sp>
    </p:spTree>
    <p:extLst>
      <p:ext uri="{BB962C8B-B14F-4D97-AF65-F5344CB8AC3E}">
        <p14:creationId xmlns:p14="http://schemas.microsoft.com/office/powerpoint/2010/main" val="503372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77500" lnSpcReduction="20000"/>
          </a:bodyPr>
          <a:lstStyle/>
          <a:p>
            <a:pPr marL="68580" indent="0">
              <a:buNone/>
            </a:pPr>
            <a:r>
              <a:rPr lang="en-US" dirty="0" smtClean="0">
                <a:solidFill>
                  <a:schemeClr val="accent5">
                    <a:lumMod val="60000"/>
                    <a:lumOff val="40000"/>
                  </a:schemeClr>
                </a:solidFill>
                <a:latin typeface="Palatino Linotype" pitchFamily="18" charset="0"/>
              </a:rPr>
              <a:t>“Undocumented </a:t>
            </a:r>
            <a:r>
              <a:rPr lang="en-US" dirty="0">
                <a:solidFill>
                  <a:schemeClr val="accent5">
                    <a:lumMod val="60000"/>
                    <a:lumOff val="40000"/>
                  </a:schemeClr>
                </a:solidFill>
                <a:latin typeface="Palatino Linotype" pitchFamily="18" charset="0"/>
              </a:rPr>
              <a:t>students are a </a:t>
            </a:r>
            <a:r>
              <a:rPr lang="en-US" dirty="0" smtClean="0">
                <a:solidFill>
                  <a:schemeClr val="accent5">
                    <a:lumMod val="60000"/>
                    <a:lumOff val="40000"/>
                  </a:schemeClr>
                </a:solidFill>
                <a:latin typeface="Palatino Linotype" pitchFamily="18" charset="0"/>
              </a:rPr>
              <a:t>population defined </a:t>
            </a:r>
            <a:r>
              <a:rPr lang="en-US" dirty="0">
                <a:solidFill>
                  <a:schemeClr val="accent5">
                    <a:lumMod val="60000"/>
                    <a:lumOff val="40000"/>
                  </a:schemeClr>
                </a:solidFill>
                <a:latin typeface="Palatino Linotype" pitchFamily="18" charset="0"/>
              </a:rPr>
              <a:t>by limitations. Their lack of </a:t>
            </a:r>
            <a:r>
              <a:rPr lang="en-US" dirty="0" smtClean="0">
                <a:solidFill>
                  <a:schemeClr val="accent5">
                    <a:lumMod val="60000"/>
                    <a:lumOff val="40000"/>
                  </a:schemeClr>
                </a:solidFill>
                <a:latin typeface="Palatino Linotype" pitchFamily="18" charset="0"/>
              </a:rPr>
              <a:t>legal residency </a:t>
            </a:r>
            <a:r>
              <a:rPr lang="en-US" dirty="0">
                <a:solidFill>
                  <a:schemeClr val="accent5">
                    <a:lumMod val="60000"/>
                    <a:lumOff val="40000"/>
                  </a:schemeClr>
                </a:solidFill>
                <a:latin typeface="Palatino Linotype" pitchFamily="18" charset="0"/>
              </a:rPr>
              <a:t>and any supporting </a:t>
            </a:r>
            <a:r>
              <a:rPr lang="en-US" dirty="0" smtClean="0">
                <a:solidFill>
                  <a:schemeClr val="accent5">
                    <a:lumMod val="60000"/>
                    <a:lumOff val="40000"/>
                  </a:schemeClr>
                </a:solidFill>
                <a:latin typeface="Palatino Linotype" pitchFamily="18" charset="0"/>
              </a:rPr>
              <a:t>paperwork (</a:t>
            </a:r>
            <a:r>
              <a:rPr lang="en-US" dirty="0">
                <a:solidFill>
                  <a:schemeClr val="accent5">
                    <a:lumMod val="60000"/>
                    <a:lumOff val="40000"/>
                  </a:schemeClr>
                </a:solidFill>
                <a:latin typeface="Palatino Linotype" pitchFamily="18" charset="0"/>
              </a:rPr>
              <a:t>e.g., Social Security number, </a:t>
            </a:r>
            <a:r>
              <a:rPr lang="en-US" dirty="0" smtClean="0">
                <a:solidFill>
                  <a:schemeClr val="accent5">
                    <a:lumMod val="60000"/>
                    <a:lumOff val="40000"/>
                  </a:schemeClr>
                </a:solidFill>
                <a:latin typeface="Palatino Linotype" pitchFamily="18" charset="0"/>
              </a:rPr>
              <a:t>government issued </a:t>
            </a:r>
            <a:r>
              <a:rPr lang="en-US" dirty="0">
                <a:solidFill>
                  <a:schemeClr val="accent5">
                    <a:lumMod val="60000"/>
                    <a:lumOff val="40000"/>
                  </a:schemeClr>
                </a:solidFill>
                <a:latin typeface="Palatino Linotype" pitchFamily="18" charset="0"/>
              </a:rPr>
              <a:t>identification) renders </a:t>
            </a:r>
            <a:r>
              <a:rPr lang="en-US" dirty="0" smtClean="0">
                <a:solidFill>
                  <a:schemeClr val="accent5">
                    <a:lumMod val="60000"/>
                    <a:lumOff val="40000"/>
                  </a:schemeClr>
                </a:solidFill>
                <a:latin typeface="Palatino Linotype" pitchFamily="18" charset="0"/>
              </a:rPr>
              <a:t>them essentially </a:t>
            </a:r>
            <a:r>
              <a:rPr lang="en-US" dirty="0">
                <a:solidFill>
                  <a:schemeClr val="accent5">
                    <a:lumMod val="60000"/>
                    <a:lumOff val="40000"/>
                  </a:schemeClr>
                </a:solidFill>
                <a:latin typeface="Palatino Linotype" pitchFamily="18" charset="0"/>
              </a:rPr>
              <a:t>invisible to the American </a:t>
            </a:r>
            <a:r>
              <a:rPr lang="en-US" dirty="0" smtClean="0">
                <a:solidFill>
                  <a:schemeClr val="accent5">
                    <a:lumMod val="60000"/>
                    <a:lumOff val="40000"/>
                  </a:schemeClr>
                </a:solidFill>
                <a:latin typeface="Palatino Linotype" pitchFamily="18" charset="0"/>
              </a:rPr>
              <a:t>and state governments</a:t>
            </a:r>
            <a:r>
              <a:rPr lang="en-US" dirty="0">
                <a:solidFill>
                  <a:schemeClr val="accent5">
                    <a:lumMod val="60000"/>
                    <a:lumOff val="40000"/>
                  </a:schemeClr>
                </a:solidFill>
                <a:latin typeface="Palatino Linotype" pitchFamily="18" charset="0"/>
              </a:rPr>
              <a:t>. They cannot </a:t>
            </a:r>
            <a:r>
              <a:rPr lang="en-US" dirty="0" smtClean="0">
                <a:solidFill>
                  <a:schemeClr val="accent5">
                    <a:lumMod val="60000"/>
                    <a:lumOff val="40000"/>
                  </a:schemeClr>
                </a:solidFill>
                <a:latin typeface="Palatino Linotype" pitchFamily="18" charset="0"/>
              </a:rPr>
              <a:t>legally work</a:t>
            </a:r>
            <a:r>
              <a:rPr lang="en-US" dirty="0">
                <a:solidFill>
                  <a:schemeClr val="accent5">
                    <a:lumMod val="60000"/>
                    <a:lumOff val="40000"/>
                  </a:schemeClr>
                </a:solidFill>
                <a:latin typeface="Palatino Linotype" pitchFamily="18" charset="0"/>
              </a:rPr>
              <a:t>. In many states, they cannot </a:t>
            </a:r>
            <a:r>
              <a:rPr lang="en-US" dirty="0" smtClean="0">
                <a:solidFill>
                  <a:schemeClr val="accent5">
                    <a:lumMod val="60000"/>
                    <a:lumOff val="40000"/>
                  </a:schemeClr>
                </a:solidFill>
                <a:latin typeface="Palatino Linotype" pitchFamily="18" charset="0"/>
              </a:rPr>
              <a:t>legally drive</a:t>
            </a:r>
            <a:r>
              <a:rPr lang="en-US" dirty="0">
                <a:solidFill>
                  <a:schemeClr val="accent5">
                    <a:lumMod val="60000"/>
                    <a:lumOff val="40000"/>
                  </a:schemeClr>
                </a:solidFill>
                <a:latin typeface="Palatino Linotype" pitchFamily="18" charset="0"/>
              </a:rPr>
              <a:t>. After the age of 18, they </a:t>
            </a:r>
            <a:r>
              <a:rPr lang="en-US" dirty="0" smtClean="0">
                <a:solidFill>
                  <a:schemeClr val="accent5">
                    <a:lumMod val="60000"/>
                    <a:lumOff val="40000"/>
                  </a:schemeClr>
                </a:solidFill>
                <a:latin typeface="Palatino Linotype" pitchFamily="18" charset="0"/>
              </a:rPr>
              <a:t>cannot travel </a:t>
            </a:r>
            <a:r>
              <a:rPr lang="en-US" dirty="0">
                <a:solidFill>
                  <a:schemeClr val="accent5">
                    <a:lumMod val="60000"/>
                    <a:lumOff val="40000"/>
                  </a:schemeClr>
                </a:solidFill>
                <a:latin typeface="Palatino Linotype" pitchFamily="18" charset="0"/>
              </a:rPr>
              <a:t>on airplanes without </a:t>
            </a:r>
            <a:r>
              <a:rPr lang="en-US" dirty="0" smtClean="0">
                <a:solidFill>
                  <a:schemeClr val="accent5">
                    <a:lumMod val="60000"/>
                    <a:lumOff val="40000"/>
                  </a:schemeClr>
                </a:solidFill>
                <a:latin typeface="Palatino Linotype" pitchFamily="18" charset="0"/>
              </a:rPr>
              <a:t>government issued </a:t>
            </a:r>
            <a:r>
              <a:rPr lang="en-US" dirty="0">
                <a:solidFill>
                  <a:schemeClr val="accent5">
                    <a:lumMod val="60000"/>
                    <a:lumOff val="40000"/>
                  </a:schemeClr>
                </a:solidFill>
                <a:latin typeface="Palatino Linotype" pitchFamily="18" charset="0"/>
              </a:rPr>
              <a:t>identification</a:t>
            </a:r>
            <a:r>
              <a:rPr lang="en-US" dirty="0" smtClean="0">
                <a:solidFill>
                  <a:schemeClr val="accent5">
                    <a:lumMod val="60000"/>
                    <a:lumOff val="40000"/>
                  </a:schemeClr>
                </a:solidFill>
                <a:latin typeface="Palatino Linotype" pitchFamily="18" charset="0"/>
              </a:rPr>
              <a:t>.” </a:t>
            </a:r>
          </a:p>
          <a:p>
            <a:pPr marL="68580" indent="0">
              <a:buNone/>
            </a:pPr>
            <a:r>
              <a:rPr lang="en-US" sz="2000" dirty="0" err="1" smtClean="0">
                <a:solidFill>
                  <a:schemeClr val="accent5">
                    <a:lumMod val="60000"/>
                    <a:lumOff val="40000"/>
                  </a:schemeClr>
                </a:solidFill>
                <a:latin typeface="Palatino Linotype" pitchFamily="18" charset="0"/>
              </a:rPr>
              <a:t>Arriola</a:t>
            </a:r>
            <a:r>
              <a:rPr lang="en-US" sz="2000" dirty="0" smtClean="0">
                <a:solidFill>
                  <a:schemeClr val="accent5">
                    <a:lumMod val="60000"/>
                    <a:lumOff val="40000"/>
                  </a:schemeClr>
                </a:solidFill>
                <a:latin typeface="Palatino Linotype" pitchFamily="18" charset="0"/>
              </a:rPr>
              <a:t> </a:t>
            </a:r>
            <a:r>
              <a:rPr lang="en-US" sz="2000" dirty="0">
                <a:solidFill>
                  <a:schemeClr val="accent5">
                    <a:lumMod val="60000"/>
                    <a:lumOff val="40000"/>
                  </a:schemeClr>
                </a:solidFill>
                <a:latin typeface="Palatino Linotype" pitchFamily="18" charset="0"/>
              </a:rPr>
              <a:t>and Murphy, from “Defined by Limitations</a:t>
            </a:r>
            <a:r>
              <a:rPr lang="en-US" sz="2000" dirty="0" smtClean="0">
                <a:solidFill>
                  <a:schemeClr val="accent5">
                    <a:lumMod val="60000"/>
                    <a:lumOff val="40000"/>
                  </a:schemeClr>
                </a:solidFill>
                <a:latin typeface="Palatino Linotype" pitchFamily="18" charset="0"/>
              </a:rPr>
              <a:t>.” </a:t>
            </a:r>
            <a:r>
              <a:rPr lang="en-US" sz="2000" i="1" dirty="0" smtClean="0">
                <a:solidFill>
                  <a:schemeClr val="accent5">
                    <a:lumMod val="60000"/>
                    <a:lumOff val="40000"/>
                  </a:schemeClr>
                </a:solidFill>
                <a:latin typeface="Palatino Linotype" pitchFamily="18" charset="0"/>
              </a:rPr>
              <a:t>Journal of College Admission</a:t>
            </a:r>
            <a:r>
              <a:rPr lang="en-US" sz="2000" dirty="0" smtClean="0">
                <a:solidFill>
                  <a:schemeClr val="accent5">
                    <a:lumMod val="60000"/>
                    <a:lumOff val="40000"/>
                  </a:schemeClr>
                </a:solidFill>
                <a:latin typeface="Palatino Linotype" pitchFamily="18" charset="0"/>
              </a:rPr>
              <a:t>, 2010</a:t>
            </a:r>
          </a:p>
          <a:p>
            <a:pPr marL="68580" indent="0">
              <a:buNone/>
            </a:pPr>
            <a:endParaRPr lang="en-US" sz="2000" dirty="0">
              <a:solidFill>
                <a:schemeClr val="accent5">
                  <a:lumMod val="60000"/>
                  <a:lumOff val="40000"/>
                </a:schemeClr>
              </a:solidFill>
              <a:latin typeface="Palatino Linotype" pitchFamily="18" charset="0"/>
            </a:endParaRPr>
          </a:p>
          <a:p>
            <a:pPr marL="68580" indent="0">
              <a:buNone/>
            </a:pPr>
            <a:r>
              <a:rPr lang="en-US" sz="3800" dirty="0" smtClean="0">
                <a:solidFill>
                  <a:schemeClr val="accent5">
                    <a:lumMod val="60000"/>
                    <a:lumOff val="40000"/>
                  </a:schemeClr>
                </a:solidFill>
                <a:latin typeface="Palatino Linotype" pitchFamily="18" charset="0"/>
              </a:rPr>
              <a:t>What is the claim here?  </a:t>
            </a:r>
          </a:p>
          <a:p>
            <a:pPr marL="68580" indent="0">
              <a:buNone/>
            </a:pPr>
            <a:r>
              <a:rPr lang="en-US" sz="3800" dirty="0" smtClean="0">
                <a:solidFill>
                  <a:schemeClr val="accent5">
                    <a:lumMod val="60000"/>
                    <a:lumOff val="40000"/>
                  </a:schemeClr>
                </a:solidFill>
                <a:latin typeface="Palatino Linotype" pitchFamily="18" charset="0"/>
              </a:rPr>
              <a:t>What are the reasons?</a:t>
            </a:r>
            <a:endParaRPr lang="en-US" sz="3800" dirty="0">
              <a:solidFill>
                <a:schemeClr val="accent5">
                  <a:lumMod val="60000"/>
                  <a:lumOff val="40000"/>
                </a:schemeClr>
              </a:solidFill>
              <a:latin typeface="Palatino Linotype" pitchFamily="18" charset="0"/>
            </a:endParaRPr>
          </a:p>
        </p:txBody>
      </p:sp>
    </p:spTree>
    <p:extLst>
      <p:ext uri="{BB962C8B-B14F-4D97-AF65-F5344CB8AC3E}">
        <p14:creationId xmlns:p14="http://schemas.microsoft.com/office/powerpoint/2010/main" val="93336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85000" lnSpcReduction="20000"/>
          </a:bodyPr>
          <a:lstStyle/>
          <a:p>
            <a:pPr marL="68580" indent="0">
              <a:buNone/>
            </a:pPr>
            <a:r>
              <a:rPr lang="en-US" dirty="0">
                <a:solidFill>
                  <a:schemeClr val="accent5">
                    <a:lumMod val="60000"/>
                    <a:lumOff val="40000"/>
                  </a:schemeClr>
                </a:solidFill>
                <a:latin typeface="Palatino Linotype" pitchFamily="18" charset="0"/>
              </a:rPr>
              <a:t>“Undocumented students are a population defined by limitations. Their lack of legal residency and any supporting paperwork (e.g., Social Security number, government issued identification) renders them essentially invisible to the American and state governments. They cannot legally work. In many states, they cannot legally drive. After the age of 18, they cannot travel on airplanes without government issued identification.” </a:t>
            </a:r>
          </a:p>
          <a:p>
            <a:pPr marL="68580" indent="0">
              <a:buNone/>
            </a:pPr>
            <a:r>
              <a:rPr lang="en-US" sz="2000" dirty="0" err="1">
                <a:solidFill>
                  <a:schemeClr val="accent5">
                    <a:lumMod val="60000"/>
                    <a:lumOff val="40000"/>
                  </a:schemeClr>
                </a:solidFill>
                <a:latin typeface="Palatino Linotype" pitchFamily="18" charset="0"/>
              </a:rPr>
              <a:t>Arriola</a:t>
            </a:r>
            <a:r>
              <a:rPr lang="en-US" sz="2000" dirty="0">
                <a:solidFill>
                  <a:schemeClr val="accent5">
                    <a:lumMod val="60000"/>
                    <a:lumOff val="40000"/>
                  </a:schemeClr>
                </a:solidFill>
                <a:latin typeface="Palatino Linotype" pitchFamily="18" charset="0"/>
              </a:rPr>
              <a:t> and Murphy, from “Defined by Limitations.” </a:t>
            </a:r>
            <a:r>
              <a:rPr lang="en-US" sz="2000" i="1" dirty="0">
                <a:solidFill>
                  <a:schemeClr val="accent5">
                    <a:lumMod val="60000"/>
                    <a:lumOff val="40000"/>
                  </a:schemeClr>
                </a:solidFill>
                <a:latin typeface="Palatino Linotype" pitchFamily="18" charset="0"/>
              </a:rPr>
              <a:t>Journal of College Admission</a:t>
            </a:r>
            <a:r>
              <a:rPr lang="en-US" sz="2000" dirty="0">
                <a:solidFill>
                  <a:schemeClr val="accent5">
                    <a:lumMod val="60000"/>
                    <a:lumOff val="40000"/>
                  </a:schemeClr>
                </a:solidFill>
                <a:latin typeface="Palatino Linotype" pitchFamily="18" charset="0"/>
              </a:rPr>
              <a:t>, 2010</a:t>
            </a:r>
          </a:p>
          <a:p>
            <a:pPr marL="68580" indent="0">
              <a:buNone/>
            </a:pPr>
            <a:endParaRPr lang="en-US" sz="2000" dirty="0">
              <a:solidFill>
                <a:schemeClr val="accent5">
                  <a:lumMod val="60000"/>
                  <a:lumOff val="40000"/>
                </a:schemeClr>
              </a:solidFill>
              <a:latin typeface="Palatino Linotype" pitchFamily="18" charset="0"/>
            </a:endParaRPr>
          </a:p>
          <a:p>
            <a:pPr marL="68580" indent="0">
              <a:buNone/>
            </a:pPr>
            <a:r>
              <a:rPr lang="en-US" sz="3800" dirty="0">
                <a:solidFill>
                  <a:schemeClr val="accent5">
                    <a:lumMod val="60000"/>
                    <a:lumOff val="40000"/>
                  </a:schemeClr>
                </a:solidFill>
                <a:latin typeface="Palatino Linotype" pitchFamily="18" charset="0"/>
              </a:rPr>
              <a:t>What is the claim here?  </a:t>
            </a:r>
          </a:p>
          <a:p>
            <a:endParaRPr lang="en-US" dirty="0"/>
          </a:p>
        </p:txBody>
      </p:sp>
      <p:cxnSp>
        <p:nvCxnSpPr>
          <p:cNvPr id="5" name="Straight Connector 4"/>
          <p:cNvCxnSpPr/>
          <p:nvPr/>
        </p:nvCxnSpPr>
        <p:spPr>
          <a:xfrm>
            <a:off x="1219200" y="2133600"/>
            <a:ext cx="73152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2438400"/>
            <a:ext cx="19812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171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85000" lnSpcReduction="20000"/>
          </a:bodyPr>
          <a:lstStyle/>
          <a:p>
            <a:pPr marL="68580" indent="0">
              <a:buNone/>
            </a:pPr>
            <a:r>
              <a:rPr lang="en-US" dirty="0">
                <a:solidFill>
                  <a:schemeClr val="accent5">
                    <a:lumMod val="60000"/>
                    <a:lumOff val="40000"/>
                  </a:schemeClr>
                </a:solidFill>
                <a:latin typeface="Palatino Linotype" pitchFamily="18" charset="0"/>
              </a:rPr>
              <a:t>“Undocumented students are a population defined by limitations. Their lack of legal residency and any supporting paperwork (e.g., Social Security number, government issued identification) renders them essentially invisible to the American and state governments. They cannot legally work. In many states, they cannot legally drive. After the age of 18, they cannot travel on airplanes without government issued identification.” </a:t>
            </a:r>
          </a:p>
          <a:p>
            <a:pPr marL="68580" indent="0">
              <a:buNone/>
            </a:pPr>
            <a:r>
              <a:rPr lang="en-US" sz="2000" dirty="0" err="1">
                <a:solidFill>
                  <a:schemeClr val="accent5">
                    <a:lumMod val="60000"/>
                    <a:lumOff val="40000"/>
                  </a:schemeClr>
                </a:solidFill>
                <a:latin typeface="Palatino Linotype" pitchFamily="18" charset="0"/>
              </a:rPr>
              <a:t>Arriola</a:t>
            </a:r>
            <a:r>
              <a:rPr lang="en-US" sz="2000" dirty="0">
                <a:solidFill>
                  <a:schemeClr val="accent5">
                    <a:lumMod val="60000"/>
                    <a:lumOff val="40000"/>
                  </a:schemeClr>
                </a:solidFill>
                <a:latin typeface="Palatino Linotype" pitchFamily="18" charset="0"/>
              </a:rPr>
              <a:t> and Murphy, from “Defined by Limitations.” </a:t>
            </a:r>
            <a:r>
              <a:rPr lang="en-US" sz="2000" i="1" dirty="0">
                <a:solidFill>
                  <a:schemeClr val="accent5">
                    <a:lumMod val="60000"/>
                    <a:lumOff val="40000"/>
                  </a:schemeClr>
                </a:solidFill>
                <a:latin typeface="Palatino Linotype" pitchFamily="18" charset="0"/>
              </a:rPr>
              <a:t>Journal of College Admission</a:t>
            </a:r>
            <a:r>
              <a:rPr lang="en-US" sz="2000" dirty="0">
                <a:solidFill>
                  <a:schemeClr val="accent5">
                    <a:lumMod val="60000"/>
                    <a:lumOff val="40000"/>
                  </a:schemeClr>
                </a:solidFill>
                <a:latin typeface="Palatino Linotype" pitchFamily="18" charset="0"/>
              </a:rPr>
              <a:t>, 2010</a:t>
            </a:r>
          </a:p>
          <a:p>
            <a:pPr marL="68580" indent="0">
              <a:buNone/>
            </a:pPr>
            <a:endParaRPr lang="en-US" sz="2000" dirty="0">
              <a:solidFill>
                <a:schemeClr val="accent5">
                  <a:lumMod val="60000"/>
                  <a:lumOff val="40000"/>
                </a:schemeClr>
              </a:solidFill>
              <a:latin typeface="Palatino Linotype" pitchFamily="18" charset="0"/>
            </a:endParaRPr>
          </a:p>
          <a:p>
            <a:pPr marL="68580" indent="0">
              <a:buNone/>
            </a:pPr>
            <a:r>
              <a:rPr lang="en-US" sz="3800" dirty="0">
                <a:solidFill>
                  <a:schemeClr val="accent5">
                    <a:lumMod val="60000"/>
                    <a:lumOff val="40000"/>
                  </a:schemeClr>
                </a:solidFill>
                <a:latin typeface="Palatino Linotype" pitchFamily="18" charset="0"/>
              </a:rPr>
              <a:t>What are the reasons?</a:t>
            </a:r>
          </a:p>
          <a:p>
            <a:endParaRPr lang="en-US" dirty="0"/>
          </a:p>
        </p:txBody>
      </p:sp>
      <p:cxnSp>
        <p:nvCxnSpPr>
          <p:cNvPr id="7" name="Straight Connector 6"/>
          <p:cNvCxnSpPr/>
          <p:nvPr/>
        </p:nvCxnSpPr>
        <p:spPr>
          <a:xfrm>
            <a:off x="3352800" y="2438400"/>
            <a:ext cx="46482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3000" y="2743200"/>
            <a:ext cx="3810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3048000"/>
            <a:ext cx="990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43000" y="3352800"/>
            <a:ext cx="67056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43000" y="3733800"/>
            <a:ext cx="2667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986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92500" lnSpcReduction="10000"/>
          </a:bodyPr>
          <a:lstStyle/>
          <a:p>
            <a:r>
              <a:rPr lang="en-US" sz="2500" dirty="0">
                <a:solidFill>
                  <a:schemeClr val="accent5">
                    <a:lumMod val="50000"/>
                  </a:schemeClr>
                </a:solidFill>
                <a:latin typeface="Palatino Linotype" pitchFamily="18" charset="0"/>
              </a:rPr>
              <a:t>Claim</a:t>
            </a:r>
          </a:p>
          <a:p>
            <a:r>
              <a:rPr lang="en-US" dirty="0" smtClean="0">
                <a:solidFill>
                  <a:schemeClr val="accent5">
                    <a:lumMod val="40000"/>
                    <a:lumOff val="60000"/>
                  </a:schemeClr>
                </a:solidFill>
                <a:latin typeface="Palatino Linotype" pitchFamily="18" charset="0"/>
              </a:rPr>
              <a:t>Reason       </a:t>
            </a:r>
            <a:endParaRPr lang="en-US" dirty="0">
              <a:solidFill>
                <a:schemeClr val="accent5">
                  <a:lumMod val="40000"/>
                  <a:lumOff val="60000"/>
                </a:schemeClr>
              </a:solidFill>
              <a:latin typeface="Palatino Linotype" pitchFamily="18" charset="0"/>
            </a:endParaRPr>
          </a:p>
          <a:p>
            <a:r>
              <a:rPr lang="en-US" sz="2400" dirty="0">
                <a:solidFill>
                  <a:schemeClr val="accent5">
                    <a:lumMod val="50000"/>
                  </a:schemeClr>
                </a:solidFill>
                <a:latin typeface="Palatino Linotype" pitchFamily="18" charset="0"/>
              </a:rPr>
              <a:t>Foundation</a:t>
            </a:r>
          </a:p>
          <a:p>
            <a:endParaRPr lang="en-US" dirty="0">
              <a:solidFill>
                <a:schemeClr val="accent5">
                  <a:lumMod val="50000"/>
                </a:schemeClr>
              </a:solidFill>
              <a:latin typeface="Palatino Linotype" pitchFamily="18" charset="0"/>
            </a:endParaRPr>
          </a:p>
          <a:p>
            <a:endParaRPr lang="en-US" dirty="0">
              <a:solidFill>
                <a:schemeClr val="accent5">
                  <a:lumMod val="60000"/>
                  <a:lumOff val="40000"/>
                </a:schemeClr>
              </a:solidFill>
              <a:latin typeface="Palatino Linotype" pitchFamily="18" charset="0"/>
            </a:endParaRPr>
          </a:p>
          <a:p>
            <a:endParaRPr lang="en-US" dirty="0" smtClean="0"/>
          </a:p>
          <a:p>
            <a:endParaRPr lang="en-US" dirty="0"/>
          </a:p>
          <a:p>
            <a:r>
              <a:rPr lang="en-US" dirty="0" smtClean="0">
                <a:latin typeface="Palatino Linotype" pitchFamily="18" charset="0"/>
              </a:rPr>
              <a:t>A </a:t>
            </a:r>
            <a:r>
              <a:rPr lang="en-US" u="sng" dirty="0" smtClean="0">
                <a:latin typeface="Palatino Linotype" pitchFamily="18" charset="0"/>
              </a:rPr>
              <a:t>Reason</a:t>
            </a:r>
            <a:r>
              <a:rPr lang="en-US" dirty="0" smtClean="0">
                <a:latin typeface="Palatino Linotype" pitchFamily="18" charset="0"/>
              </a:rPr>
              <a:t> is a </a:t>
            </a:r>
            <a:r>
              <a:rPr lang="en-US" dirty="0">
                <a:latin typeface="Palatino Linotype" pitchFamily="18" charset="0"/>
              </a:rPr>
              <a:t>statement presented in justification or explanation of a belief or action. </a:t>
            </a:r>
          </a:p>
        </p:txBody>
      </p:sp>
      <p:cxnSp>
        <p:nvCxnSpPr>
          <p:cNvPr id="9" name="Curved Connector 8"/>
          <p:cNvCxnSpPr/>
          <p:nvPr/>
        </p:nvCxnSpPr>
        <p:spPr>
          <a:xfrm rot="16200000" flipH="1">
            <a:off x="2781301" y="2675083"/>
            <a:ext cx="1600200" cy="1219201"/>
          </a:xfrm>
          <a:prstGeom prst="curvedConnector3">
            <a:avLst>
              <a:gd name="adj1" fmla="val -8065"/>
            </a:avLst>
          </a:prstGeom>
          <a:ln w="38100">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034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5">
                    <a:lumMod val="40000"/>
                    <a:lumOff val="60000"/>
                  </a:schemeClr>
                </a:solidFill>
                <a:latin typeface="Palatino Linotype" pitchFamily="18" charset="0"/>
              </a:rPr>
              <a:t>The best way to figure out what the reasons of an assertion is to use the word “because” after a claim.</a:t>
            </a:r>
          </a:p>
          <a:p>
            <a:endParaRPr lang="en-US" dirty="0">
              <a:solidFill>
                <a:schemeClr val="accent5">
                  <a:lumMod val="40000"/>
                  <a:lumOff val="60000"/>
                </a:schemeClr>
              </a:solidFill>
              <a:latin typeface="Palatino Linotype" pitchFamily="18" charset="0"/>
            </a:endParaRPr>
          </a:p>
          <a:p>
            <a:pPr marL="68580" indent="0">
              <a:spcBef>
                <a:spcPts val="0"/>
              </a:spcBef>
              <a:buNone/>
            </a:pPr>
            <a:r>
              <a:rPr lang="en-US" sz="1200" dirty="0" smtClean="0">
                <a:solidFill>
                  <a:schemeClr val="accent5">
                    <a:lumMod val="40000"/>
                    <a:lumOff val="60000"/>
                  </a:schemeClr>
                </a:solidFill>
                <a:latin typeface="Palatino Linotype" pitchFamily="18" charset="0"/>
              </a:rPr>
              <a:t>The band Radiohead is great.</a:t>
            </a:r>
          </a:p>
          <a:p>
            <a:pPr marL="68580" indent="0">
              <a:spcBef>
                <a:spcPts val="0"/>
              </a:spcBef>
              <a:buNone/>
            </a:pPr>
            <a:r>
              <a:rPr lang="en-US" sz="1200" dirty="0" smtClean="0">
                <a:solidFill>
                  <a:schemeClr val="accent5">
                    <a:lumMod val="40000"/>
                    <a:lumOff val="60000"/>
                  </a:schemeClr>
                </a:solidFill>
                <a:latin typeface="Palatino Linotype" pitchFamily="18" charset="0"/>
              </a:rPr>
              <a:t>Radiohead has consistently put out great albums (</a:t>
            </a:r>
            <a:r>
              <a:rPr lang="en-US" sz="1200" i="1" dirty="0" smtClean="0">
                <a:solidFill>
                  <a:schemeClr val="accent5">
                    <a:lumMod val="40000"/>
                    <a:lumOff val="60000"/>
                  </a:schemeClr>
                </a:solidFill>
                <a:latin typeface="Palatino Linotype" pitchFamily="18" charset="0"/>
              </a:rPr>
              <a:t>Amnesiac</a:t>
            </a:r>
            <a:r>
              <a:rPr lang="en-US" sz="1200" dirty="0" smtClean="0">
                <a:solidFill>
                  <a:schemeClr val="accent5">
                    <a:lumMod val="40000"/>
                    <a:lumOff val="60000"/>
                  </a:schemeClr>
                </a:solidFill>
                <a:latin typeface="Palatino Linotype" pitchFamily="18" charset="0"/>
              </a:rPr>
              <a:t> notwithstanding).</a:t>
            </a:r>
          </a:p>
          <a:p>
            <a:pPr marL="68580" indent="0">
              <a:spcBef>
                <a:spcPts val="0"/>
              </a:spcBef>
              <a:buNone/>
            </a:pPr>
            <a:r>
              <a:rPr lang="en-US" sz="1200" i="1" dirty="0" smtClean="0">
                <a:solidFill>
                  <a:schemeClr val="accent5">
                    <a:lumMod val="40000"/>
                    <a:lumOff val="60000"/>
                  </a:schemeClr>
                </a:solidFill>
                <a:latin typeface="Palatino Linotype" pitchFamily="18" charset="0"/>
              </a:rPr>
              <a:t>Ok, Computer </a:t>
            </a:r>
            <a:r>
              <a:rPr lang="en-US" sz="1200" dirty="0" smtClean="0">
                <a:solidFill>
                  <a:schemeClr val="accent5">
                    <a:lumMod val="40000"/>
                    <a:lumOff val="60000"/>
                  </a:schemeClr>
                </a:solidFill>
                <a:latin typeface="Palatino Linotype" pitchFamily="18" charset="0"/>
              </a:rPr>
              <a:t>is considered one of the best three albums of the 1990s.</a:t>
            </a:r>
          </a:p>
          <a:p>
            <a:pPr marL="68580" indent="0">
              <a:spcBef>
                <a:spcPts val="0"/>
              </a:spcBef>
              <a:buNone/>
            </a:pPr>
            <a:r>
              <a:rPr lang="en-US" sz="1200" dirty="0" smtClean="0">
                <a:solidFill>
                  <a:schemeClr val="accent5">
                    <a:lumMod val="40000"/>
                    <a:lumOff val="60000"/>
                  </a:schemeClr>
                </a:solidFill>
                <a:latin typeface="Palatino Linotype" pitchFamily="18" charset="0"/>
              </a:rPr>
              <a:t>The band has an uncompromising vision for its music.</a:t>
            </a:r>
          </a:p>
          <a:p>
            <a:pPr marL="68580" indent="0">
              <a:buNone/>
            </a:pPr>
            <a:endParaRPr lang="en-US" sz="1200" dirty="0">
              <a:solidFill>
                <a:schemeClr val="accent5">
                  <a:lumMod val="40000"/>
                  <a:lumOff val="60000"/>
                </a:schemeClr>
              </a:solidFill>
              <a:latin typeface="Palatino Linotype" pitchFamily="18" charset="0"/>
            </a:endParaRPr>
          </a:p>
          <a:p>
            <a:pPr marL="68580" indent="0">
              <a:buNone/>
            </a:pPr>
            <a:r>
              <a:rPr lang="en-US" sz="1600" dirty="0" smtClean="0">
                <a:solidFill>
                  <a:schemeClr val="accent5">
                    <a:lumMod val="40000"/>
                    <a:lumOff val="60000"/>
                  </a:schemeClr>
                </a:solidFill>
                <a:latin typeface="Palatino Linotype" pitchFamily="18" charset="0"/>
              </a:rPr>
              <a:t>Radiohead is great “because” it has consistently put out great albums, and “because” </a:t>
            </a:r>
            <a:r>
              <a:rPr lang="en-US" sz="1600" i="1" dirty="0" smtClean="0">
                <a:solidFill>
                  <a:schemeClr val="accent5">
                    <a:lumMod val="40000"/>
                    <a:lumOff val="60000"/>
                  </a:schemeClr>
                </a:solidFill>
                <a:latin typeface="Palatino Linotype" pitchFamily="18" charset="0"/>
              </a:rPr>
              <a:t>Ok, Computer </a:t>
            </a:r>
            <a:r>
              <a:rPr lang="en-US" sz="1600" dirty="0" smtClean="0">
                <a:solidFill>
                  <a:schemeClr val="accent5">
                    <a:lumMod val="40000"/>
                    <a:lumOff val="60000"/>
                  </a:schemeClr>
                </a:solidFill>
                <a:latin typeface="Palatino Linotype" pitchFamily="18" charset="0"/>
              </a:rPr>
              <a:t>is one of the best albums of the 90s, and “because” it has an uncompromising vision for its music.</a:t>
            </a:r>
          </a:p>
          <a:p>
            <a:pPr marL="68580" indent="0">
              <a:buNone/>
            </a:pPr>
            <a:endParaRPr lang="en-US" sz="1600" dirty="0">
              <a:solidFill>
                <a:schemeClr val="accent5">
                  <a:lumMod val="40000"/>
                  <a:lumOff val="60000"/>
                </a:schemeClr>
              </a:solidFill>
              <a:latin typeface="Palatino Linotype" pitchFamily="18" charset="0"/>
            </a:endParaRPr>
          </a:p>
          <a:p>
            <a:pPr marL="68580" indent="0">
              <a:buNone/>
            </a:pPr>
            <a:r>
              <a:rPr lang="en-US" sz="1600" dirty="0" smtClean="0">
                <a:solidFill>
                  <a:schemeClr val="accent5">
                    <a:lumMod val="40000"/>
                    <a:lumOff val="60000"/>
                  </a:schemeClr>
                </a:solidFill>
                <a:latin typeface="Palatino Linotype" pitchFamily="18" charset="0"/>
              </a:rPr>
              <a:t>What logically follows “because” allows us to find the reasons the writer is using to make his or her point. </a:t>
            </a:r>
            <a:endParaRPr lang="en-US" sz="1600" dirty="0">
              <a:solidFill>
                <a:schemeClr val="accent5">
                  <a:lumMod val="40000"/>
                  <a:lumOff val="60000"/>
                </a:schemeClr>
              </a:solidFill>
              <a:latin typeface="Palatino Linotype" pitchFamily="18" charset="0"/>
            </a:endParaRPr>
          </a:p>
        </p:txBody>
      </p:sp>
    </p:spTree>
    <p:extLst>
      <p:ext uri="{BB962C8B-B14F-4D97-AF65-F5344CB8AC3E}">
        <p14:creationId xmlns:p14="http://schemas.microsoft.com/office/powerpoint/2010/main" val="1108738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a:bodyPr>
          <a:lstStyle/>
          <a:p>
            <a:pPr marL="68580" indent="0">
              <a:buNone/>
            </a:pPr>
            <a:r>
              <a:rPr lang="en-US" sz="2000" dirty="0" smtClean="0">
                <a:solidFill>
                  <a:schemeClr val="accent5">
                    <a:lumMod val="40000"/>
                    <a:lumOff val="60000"/>
                  </a:schemeClr>
                </a:solidFill>
                <a:latin typeface="Palatino Linotype" pitchFamily="18" charset="0"/>
              </a:rPr>
              <a:t>The added benefit to this method of finding reasons is that it allows one to distinguish between reasons and non-reasons.</a:t>
            </a:r>
          </a:p>
          <a:p>
            <a:pPr marL="68580" indent="0">
              <a:buNone/>
            </a:pPr>
            <a:endParaRPr lang="en-US" dirty="0">
              <a:solidFill>
                <a:schemeClr val="accent5">
                  <a:lumMod val="40000"/>
                  <a:lumOff val="60000"/>
                </a:schemeClr>
              </a:solidFill>
              <a:latin typeface="Palatino Linotype" pitchFamily="18" charset="0"/>
            </a:endParaRPr>
          </a:p>
          <a:p>
            <a:pPr marL="68580" indent="0">
              <a:spcBef>
                <a:spcPts val="0"/>
              </a:spcBef>
              <a:buNone/>
            </a:pPr>
            <a:r>
              <a:rPr lang="en-US" sz="1400" dirty="0">
                <a:latin typeface="Palatino Linotype" pitchFamily="18" charset="0"/>
              </a:rPr>
              <a:t>As a lifelong football fan, I've been painfully aware of its medical risks since the incriminating media reports began to appear over a decade ago. But as a Lane Technical College Prep High School graduate who once covered its games for the school newspaper, the article about Drew Williams </a:t>
            </a:r>
            <a:r>
              <a:rPr lang="en-US" sz="1400" dirty="0" smtClean="0">
                <a:latin typeface="Palatino Linotype" pitchFamily="18" charset="0"/>
              </a:rPr>
              <a:t>hit </a:t>
            </a:r>
            <a:r>
              <a:rPr lang="en-US" sz="1400" dirty="0">
                <a:latin typeface="Palatino Linotype" pitchFamily="18" charset="0"/>
              </a:rPr>
              <a:t>even closer to home. </a:t>
            </a:r>
            <a:endParaRPr lang="en-US" sz="1400" dirty="0" smtClean="0">
              <a:latin typeface="Palatino Linotype" pitchFamily="18" charset="0"/>
            </a:endParaRPr>
          </a:p>
          <a:p>
            <a:pPr marL="68580" indent="0">
              <a:spcBef>
                <a:spcPts val="0"/>
              </a:spcBef>
              <a:buNone/>
            </a:pPr>
            <a:endParaRPr lang="en-US" sz="1400" dirty="0">
              <a:solidFill>
                <a:schemeClr val="accent5">
                  <a:lumMod val="40000"/>
                  <a:lumOff val="60000"/>
                </a:schemeClr>
              </a:solidFill>
              <a:latin typeface="Palatino Linotype" pitchFamily="18" charset="0"/>
            </a:endParaRPr>
          </a:p>
          <a:p>
            <a:pPr marL="68580" indent="0">
              <a:spcBef>
                <a:spcPts val="0"/>
              </a:spcBef>
              <a:buNone/>
            </a:pPr>
            <a:r>
              <a:rPr lang="en-US" sz="1400" dirty="0">
                <a:latin typeface="Palatino Linotype" pitchFamily="18" charset="0"/>
              </a:rPr>
              <a:t>Neither the text of this article nor the human interest </a:t>
            </a:r>
            <a:r>
              <a:rPr lang="en-US" sz="1400" dirty="0" smtClean="0">
                <a:latin typeface="Palatino Linotype" pitchFamily="18" charset="0"/>
              </a:rPr>
              <a:t>follow-up</a:t>
            </a:r>
            <a:r>
              <a:rPr lang="en-US" sz="1400" dirty="0">
                <a:latin typeface="Palatino Linotype" pitchFamily="18" charset="0"/>
              </a:rPr>
              <a:t> on Lane's subsequent game mentioned a game score or even Williams's playing position. That was the proper perspective. Hopefully the American public can form a predominant “football is bad for you” perspective and phase out the game forever before too many more of our young people are hurt. With as many entertainment options as we have today, it seems we could find an alternative to fill our autumn weekends, without possibly voiding </a:t>
            </a:r>
            <a:r>
              <a:rPr lang="en-US" sz="1400" dirty="0" smtClean="0">
                <a:latin typeface="Palatino Linotype" pitchFamily="18" charset="0"/>
              </a:rPr>
              <a:t>somebody's </a:t>
            </a:r>
            <a:r>
              <a:rPr lang="en-US" sz="1400" dirty="0">
                <a:latin typeface="Palatino Linotype" pitchFamily="18" charset="0"/>
              </a:rPr>
              <a:t>future in the process</a:t>
            </a:r>
            <a:r>
              <a:rPr lang="en-US" sz="1400" dirty="0" smtClean="0">
                <a:latin typeface="Palatino Linotype" pitchFamily="18" charset="0"/>
              </a:rPr>
              <a:t>.</a:t>
            </a:r>
          </a:p>
          <a:p>
            <a:pPr marL="68580" indent="0">
              <a:buNone/>
            </a:pPr>
            <a:endParaRPr lang="en-US" sz="1400" dirty="0">
              <a:solidFill>
                <a:schemeClr val="accent5">
                  <a:lumMod val="40000"/>
                  <a:lumOff val="60000"/>
                </a:schemeClr>
              </a:solidFill>
              <a:latin typeface="Palatino Linotype" pitchFamily="18" charset="0"/>
            </a:endParaRPr>
          </a:p>
          <a:p>
            <a:pPr marL="68580" indent="0">
              <a:buNone/>
            </a:pPr>
            <a:r>
              <a:rPr lang="en-US" sz="1400" dirty="0" smtClean="0">
                <a:solidFill>
                  <a:schemeClr val="accent5">
                    <a:lumMod val="40000"/>
                    <a:lumOff val="60000"/>
                  </a:schemeClr>
                </a:solidFill>
                <a:latin typeface="Palatino Linotype" pitchFamily="18" charset="0"/>
              </a:rPr>
              <a:t>What is the main claim in the Letter to the Editor (</a:t>
            </a:r>
            <a:r>
              <a:rPr lang="en-US" sz="1400" i="1" dirty="0" smtClean="0">
                <a:solidFill>
                  <a:schemeClr val="accent5">
                    <a:lumMod val="40000"/>
                    <a:lumOff val="60000"/>
                  </a:schemeClr>
                </a:solidFill>
                <a:latin typeface="Palatino Linotype" pitchFamily="18" charset="0"/>
              </a:rPr>
              <a:t>Chicago Tribune</a:t>
            </a:r>
            <a:r>
              <a:rPr lang="en-US" sz="1400" dirty="0" smtClean="0">
                <a:solidFill>
                  <a:schemeClr val="accent5">
                    <a:lumMod val="40000"/>
                    <a:lumOff val="60000"/>
                  </a:schemeClr>
                </a:solidFill>
                <a:latin typeface="Palatino Linotype" pitchFamily="18" charset="0"/>
              </a:rPr>
              <a:t>)?</a:t>
            </a:r>
          </a:p>
          <a:p>
            <a:pPr marL="68580" indent="0">
              <a:buNone/>
            </a:pPr>
            <a:r>
              <a:rPr lang="en-US" sz="1400" dirty="0" smtClean="0">
                <a:solidFill>
                  <a:schemeClr val="accent5">
                    <a:lumMod val="40000"/>
                    <a:lumOff val="60000"/>
                  </a:schemeClr>
                </a:solidFill>
                <a:latin typeface="Palatino Linotype" pitchFamily="18" charset="0"/>
              </a:rPr>
              <a:t>What reason or reasons does the writer give?</a:t>
            </a:r>
            <a:endParaRPr lang="en-US" sz="1400" dirty="0">
              <a:solidFill>
                <a:schemeClr val="accent5">
                  <a:lumMod val="40000"/>
                  <a:lumOff val="60000"/>
                </a:schemeClr>
              </a:solidFill>
              <a:latin typeface="Palatino Linotype" pitchFamily="18" charset="0"/>
            </a:endParaRPr>
          </a:p>
        </p:txBody>
      </p:sp>
    </p:spTree>
    <p:extLst>
      <p:ext uri="{BB962C8B-B14F-4D97-AF65-F5344CB8AC3E}">
        <p14:creationId xmlns:p14="http://schemas.microsoft.com/office/powerpoint/2010/main" val="402991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2438400"/>
            <a:ext cx="7543800" cy="1676400"/>
          </a:xfrm>
          <a:prstGeom prst="rect">
            <a:avLst/>
          </a:prstGeom>
          <a:solidFill>
            <a:schemeClr val="accent5">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3" name="Content Placeholder 2"/>
          <p:cNvSpPr>
            <a:spLocks noGrp="1"/>
          </p:cNvSpPr>
          <p:nvPr>
            <p:ph idx="1"/>
          </p:nvPr>
        </p:nvSpPr>
        <p:spPr>
          <a:ln>
            <a:solidFill>
              <a:schemeClr val="accent5">
                <a:lumMod val="40000"/>
                <a:lumOff val="60000"/>
              </a:schemeClr>
            </a:solidFill>
          </a:ln>
        </p:spPr>
        <p:txBody>
          <a:bodyPr>
            <a:normAutofit fontScale="77500" lnSpcReduction="20000"/>
          </a:bodyPr>
          <a:lstStyle/>
          <a:p>
            <a:r>
              <a:rPr lang="en-US" dirty="0" smtClean="0">
                <a:solidFill>
                  <a:schemeClr val="accent5">
                    <a:lumMod val="40000"/>
                    <a:lumOff val="60000"/>
                  </a:schemeClr>
                </a:solidFill>
                <a:latin typeface="Palatino Linotype" pitchFamily="18" charset="0"/>
              </a:rPr>
              <a:t>Consider this argument:</a:t>
            </a:r>
          </a:p>
          <a:p>
            <a:endParaRPr lang="en-US" dirty="0">
              <a:latin typeface="Palatino Linotype" pitchFamily="18" charset="0"/>
            </a:endParaRPr>
          </a:p>
          <a:p>
            <a:r>
              <a:rPr lang="en-US" dirty="0" smtClean="0">
                <a:solidFill>
                  <a:schemeClr val="bg1"/>
                </a:solidFill>
                <a:latin typeface="Palatino Linotype" pitchFamily="18" charset="0"/>
              </a:rPr>
              <a:t>Because  average temperatures across the globe have been rising steadily over the last 100 years, Americans should reduce the amount of CO2 they are putting into the atmosphere.</a:t>
            </a:r>
          </a:p>
          <a:p>
            <a:endParaRPr lang="en-US" dirty="0">
              <a:latin typeface="Palatino Linotype" pitchFamily="18" charset="0"/>
            </a:endParaRPr>
          </a:p>
          <a:p>
            <a:endParaRPr lang="en-US" dirty="0" smtClean="0">
              <a:latin typeface="Palatino Linotype" pitchFamily="18" charset="0"/>
            </a:endParaRPr>
          </a:p>
          <a:p>
            <a:r>
              <a:rPr lang="en-US" dirty="0" smtClean="0">
                <a:solidFill>
                  <a:schemeClr val="accent5">
                    <a:lumMod val="40000"/>
                    <a:lumOff val="60000"/>
                  </a:schemeClr>
                </a:solidFill>
                <a:latin typeface="Palatino Linotype" pitchFamily="18" charset="0"/>
              </a:rPr>
              <a:t>What seems to be the main argument here?  What are you being asked to do or believe?</a:t>
            </a:r>
          </a:p>
          <a:p>
            <a:r>
              <a:rPr lang="en-US" dirty="0" smtClean="0">
                <a:solidFill>
                  <a:schemeClr val="accent5">
                    <a:lumMod val="40000"/>
                    <a:lumOff val="60000"/>
                  </a:schemeClr>
                </a:solidFill>
                <a:latin typeface="Palatino Linotype" pitchFamily="18" charset="0"/>
              </a:rPr>
              <a:t>What is the reason it’s being argued?</a:t>
            </a:r>
          </a:p>
          <a:p>
            <a:r>
              <a:rPr lang="en-US" dirty="0" smtClean="0">
                <a:solidFill>
                  <a:schemeClr val="accent5">
                    <a:lumMod val="40000"/>
                    <a:lumOff val="60000"/>
                  </a:schemeClr>
                </a:solidFill>
                <a:latin typeface="Palatino Linotype" pitchFamily="18" charset="0"/>
              </a:rPr>
              <a:t>What underlies the argument (issues, motives, conversations)?</a:t>
            </a:r>
            <a:endParaRPr lang="en-US" dirty="0">
              <a:solidFill>
                <a:schemeClr val="accent5">
                  <a:lumMod val="40000"/>
                  <a:lumOff val="60000"/>
                </a:schemeClr>
              </a:solidFill>
              <a:latin typeface="Palatino Linotype" pitchFamily="18" charset="0"/>
            </a:endParaRPr>
          </a:p>
        </p:txBody>
      </p:sp>
      <p:sp>
        <p:nvSpPr>
          <p:cNvPr id="2" name="Title 1"/>
          <p:cNvSpPr>
            <a:spLocks noGrp="1"/>
          </p:cNvSpPr>
          <p:nvPr>
            <p:ph type="title"/>
          </p:nvPr>
        </p:nvSpPr>
        <p:spPr/>
        <p:txBody>
          <a:bodyPr/>
          <a:lstStyle/>
          <a:p>
            <a:pPr algn="ctr"/>
            <a:r>
              <a:rPr lang="en-US" dirty="0">
                <a:solidFill>
                  <a:schemeClr val="accent5">
                    <a:lumMod val="60000"/>
                    <a:lumOff val="40000"/>
                  </a:schemeClr>
                </a:solidFill>
                <a:latin typeface="Palatino Linotype" pitchFamily="18" charset="0"/>
              </a:rPr>
              <a:t>Argument Analysis</a:t>
            </a:r>
            <a:endParaRPr lang="en-US" dirty="0"/>
          </a:p>
        </p:txBody>
      </p:sp>
    </p:spTree>
    <p:extLst>
      <p:ext uri="{BB962C8B-B14F-4D97-AF65-F5344CB8AC3E}">
        <p14:creationId xmlns:p14="http://schemas.microsoft.com/office/powerpoint/2010/main" val="2942720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62500" lnSpcReduction="20000"/>
          </a:bodyPr>
          <a:lstStyle/>
          <a:p>
            <a:pPr marL="68580" indent="0">
              <a:spcBef>
                <a:spcPts val="0"/>
              </a:spcBef>
              <a:buNone/>
            </a:pPr>
            <a:endParaRPr lang="en-US" sz="2200" dirty="0" smtClean="0">
              <a:latin typeface="Palatino Linotype" pitchFamily="18" charset="0"/>
            </a:endParaRPr>
          </a:p>
          <a:p>
            <a:pPr marL="68580" indent="0">
              <a:spcBef>
                <a:spcPts val="0"/>
              </a:spcBef>
              <a:buNone/>
            </a:pPr>
            <a:endParaRPr lang="en-US" sz="2200" dirty="0">
              <a:latin typeface="Palatino Linotype" pitchFamily="18" charset="0"/>
            </a:endParaRPr>
          </a:p>
          <a:p>
            <a:pPr marL="68580" indent="0">
              <a:spcBef>
                <a:spcPts val="0"/>
              </a:spcBef>
              <a:buNone/>
            </a:pPr>
            <a:r>
              <a:rPr lang="en-US" sz="2600" dirty="0" smtClean="0">
                <a:latin typeface="Palatino Linotype" pitchFamily="18" charset="0"/>
              </a:rPr>
              <a:t>Claim: Americans should take a “football is bad for you” perspective and end the game as a whole.</a:t>
            </a:r>
          </a:p>
          <a:p>
            <a:pPr marL="68580" indent="0">
              <a:spcBef>
                <a:spcPts val="0"/>
              </a:spcBef>
              <a:buNone/>
            </a:pPr>
            <a:endParaRPr lang="en-US" sz="2600" dirty="0">
              <a:latin typeface="Palatino Linotype" pitchFamily="18" charset="0"/>
            </a:endParaRPr>
          </a:p>
          <a:p>
            <a:pPr marL="68580" indent="0">
              <a:spcBef>
                <a:spcPts val="0"/>
              </a:spcBef>
              <a:buNone/>
            </a:pPr>
            <a:r>
              <a:rPr lang="en-US" sz="2600" dirty="0" smtClean="0">
                <a:latin typeface="Palatino Linotype" pitchFamily="18" charset="0"/>
              </a:rPr>
              <a:t>Reasons:  “because” Too many young people are getting hurt playing.</a:t>
            </a:r>
          </a:p>
          <a:p>
            <a:pPr marL="68580" indent="0">
              <a:spcBef>
                <a:spcPts val="0"/>
              </a:spcBef>
              <a:buNone/>
            </a:pPr>
            <a:r>
              <a:rPr lang="en-US" sz="2600" dirty="0" smtClean="0">
                <a:latin typeface="Palatino Linotype" pitchFamily="18" charset="0"/>
              </a:rPr>
              <a:t>	 “because” There are other options for entertainment.</a:t>
            </a:r>
          </a:p>
          <a:p>
            <a:pPr marL="68580" indent="0">
              <a:spcBef>
                <a:spcPts val="0"/>
              </a:spcBef>
              <a:buNone/>
            </a:pPr>
            <a:r>
              <a:rPr lang="en-US" sz="2600" dirty="0">
                <a:latin typeface="Palatino Linotype" pitchFamily="18" charset="0"/>
              </a:rPr>
              <a:t>	</a:t>
            </a:r>
            <a:r>
              <a:rPr lang="en-US" sz="2600" dirty="0" smtClean="0">
                <a:latin typeface="Palatino Linotype" pitchFamily="18" charset="0"/>
              </a:rPr>
              <a:t> “because” Players are not only getting hurt but getting hurt badly 	 		enough to cause irrevocable harm.</a:t>
            </a:r>
          </a:p>
          <a:p>
            <a:pPr marL="68580" indent="0">
              <a:spcBef>
                <a:spcPts val="0"/>
              </a:spcBef>
              <a:buNone/>
            </a:pPr>
            <a:endParaRPr lang="en-US" sz="2200" dirty="0">
              <a:latin typeface="Palatino Linotype" pitchFamily="18" charset="0"/>
            </a:endParaRPr>
          </a:p>
          <a:p>
            <a:pPr marL="68580" indent="0">
              <a:spcBef>
                <a:spcPts val="0"/>
              </a:spcBef>
              <a:buNone/>
            </a:pPr>
            <a:endParaRPr lang="en-US" sz="2200" dirty="0" smtClean="0">
              <a:latin typeface="Palatino Linotype" pitchFamily="18" charset="0"/>
            </a:endParaRPr>
          </a:p>
          <a:p>
            <a:pPr marL="68580" indent="0">
              <a:spcBef>
                <a:spcPts val="0"/>
              </a:spcBef>
              <a:buNone/>
            </a:pPr>
            <a:endParaRPr lang="en-US" sz="2200" dirty="0">
              <a:latin typeface="Palatino Linotype" pitchFamily="18" charset="0"/>
            </a:endParaRPr>
          </a:p>
          <a:p>
            <a:pPr marL="68580" indent="0">
              <a:spcBef>
                <a:spcPts val="0"/>
              </a:spcBef>
              <a:buNone/>
            </a:pPr>
            <a:endParaRPr lang="en-US" sz="2200" dirty="0" smtClean="0">
              <a:latin typeface="Palatino Linotype" pitchFamily="18" charset="0"/>
            </a:endParaRPr>
          </a:p>
          <a:p>
            <a:pPr marL="68580" indent="0">
              <a:spcBef>
                <a:spcPts val="0"/>
              </a:spcBef>
              <a:buNone/>
            </a:pPr>
            <a:endParaRPr lang="en-US" sz="2200" dirty="0">
              <a:latin typeface="Palatino Linotype" pitchFamily="18" charset="0"/>
            </a:endParaRPr>
          </a:p>
          <a:p>
            <a:pPr marL="68580" indent="0">
              <a:spcBef>
                <a:spcPts val="0"/>
              </a:spcBef>
              <a:buNone/>
            </a:pPr>
            <a:r>
              <a:rPr lang="en-US" sz="2200" dirty="0" smtClean="0">
                <a:latin typeface="Palatino Linotype" pitchFamily="18" charset="0"/>
              </a:rPr>
              <a:t>As </a:t>
            </a:r>
            <a:r>
              <a:rPr lang="en-US" sz="2200" dirty="0">
                <a:latin typeface="Palatino Linotype" pitchFamily="18" charset="0"/>
              </a:rPr>
              <a:t>a lifelong football fan, I've been painfully aware of its medical risks since the incriminating media reports began to appear over a decade ago. But as a Lane Technical College Prep High School graduate who once covered its games for the school newspaper, the article about Drew Williams hit even closer to home. </a:t>
            </a:r>
          </a:p>
          <a:p>
            <a:pPr marL="68580" indent="0">
              <a:spcBef>
                <a:spcPts val="0"/>
              </a:spcBef>
              <a:buNone/>
            </a:pPr>
            <a:endParaRPr lang="en-US" sz="2200" dirty="0">
              <a:solidFill>
                <a:schemeClr val="accent5">
                  <a:lumMod val="40000"/>
                  <a:lumOff val="60000"/>
                </a:schemeClr>
              </a:solidFill>
              <a:latin typeface="Palatino Linotype" pitchFamily="18" charset="0"/>
            </a:endParaRPr>
          </a:p>
          <a:p>
            <a:pPr marL="68580" indent="0">
              <a:spcBef>
                <a:spcPts val="0"/>
              </a:spcBef>
              <a:buNone/>
            </a:pPr>
            <a:r>
              <a:rPr lang="en-US" sz="2200" dirty="0">
                <a:latin typeface="Palatino Linotype" pitchFamily="18" charset="0"/>
              </a:rPr>
              <a:t>Neither the text of this article nor the human interest follow-up on Lane's subsequent game mentioned a game score or even Williams's playing position. That was the proper perspective. Hopefully the American public can form a predominant “football is bad for you” perspective and phase out the game forever before too many more of our young people are hurt. With as many entertainment options as we have today, it seems we could find an alternative to fill our autumn weekends, without possibly voiding somebody's future in the process.</a:t>
            </a:r>
          </a:p>
          <a:p>
            <a:endParaRPr lang="en-US" dirty="0"/>
          </a:p>
        </p:txBody>
      </p:sp>
    </p:spTree>
    <p:extLst>
      <p:ext uri="{BB962C8B-B14F-4D97-AF65-F5344CB8AC3E}">
        <p14:creationId xmlns:p14="http://schemas.microsoft.com/office/powerpoint/2010/main" val="241106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a:bodyPr>
          <a:lstStyle/>
          <a:p>
            <a:r>
              <a:rPr lang="en-US" sz="2400" dirty="0">
                <a:solidFill>
                  <a:schemeClr val="tx2">
                    <a:lumMod val="25000"/>
                  </a:schemeClr>
                </a:solidFill>
                <a:latin typeface="Palatino Linotype" pitchFamily="18" charset="0"/>
              </a:rPr>
              <a:t>Claim</a:t>
            </a:r>
          </a:p>
          <a:p>
            <a:r>
              <a:rPr lang="en-US" sz="2400" dirty="0">
                <a:solidFill>
                  <a:schemeClr val="accent5">
                    <a:lumMod val="50000"/>
                  </a:schemeClr>
                </a:solidFill>
                <a:latin typeface="Palatino Linotype" pitchFamily="18" charset="0"/>
              </a:rPr>
              <a:t>Reason</a:t>
            </a:r>
          </a:p>
          <a:p>
            <a:r>
              <a:rPr lang="en-US" dirty="0">
                <a:solidFill>
                  <a:schemeClr val="accent5">
                    <a:lumMod val="40000"/>
                    <a:lumOff val="60000"/>
                  </a:schemeClr>
                </a:solidFill>
                <a:latin typeface="Palatino Linotype" pitchFamily="18" charset="0"/>
              </a:rPr>
              <a:t>Foundation</a:t>
            </a:r>
          </a:p>
          <a:p>
            <a:endParaRPr lang="en-US" dirty="0">
              <a:solidFill>
                <a:schemeClr val="accent5">
                  <a:lumMod val="50000"/>
                </a:schemeClr>
              </a:solidFill>
              <a:latin typeface="Palatino Linotype" pitchFamily="18" charset="0"/>
            </a:endParaRPr>
          </a:p>
          <a:p>
            <a:endParaRPr lang="en-US" dirty="0" smtClean="0"/>
          </a:p>
          <a:p>
            <a:endParaRPr lang="en-US" dirty="0"/>
          </a:p>
          <a:p>
            <a:r>
              <a:rPr lang="en-US" dirty="0" smtClean="0">
                <a:latin typeface="Palatino Linotype" pitchFamily="18" charset="0"/>
              </a:rPr>
              <a:t>A </a:t>
            </a:r>
            <a:r>
              <a:rPr lang="en-US" u="sng" dirty="0" smtClean="0">
                <a:latin typeface="Palatino Linotype" pitchFamily="18" charset="0"/>
              </a:rPr>
              <a:t>Foundation</a:t>
            </a:r>
            <a:r>
              <a:rPr lang="en-US" dirty="0" smtClean="0">
                <a:latin typeface="Palatino Linotype" pitchFamily="18" charset="0"/>
              </a:rPr>
              <a:t> is the set of beliefs, ideas, arguments, and history that an assertion assumes in making the argument.</a:t>
            </a:r>
            <a:endParaRPr lang="en-US" dirty="0">
              <a:latin typeface="Palatino Linotype" pitchFamily="18" charset="0"/>
            </a:endParaRPr>
          </a:p>
        </p:txBody>
      </p:sp>
      <p:cxnSp>
        <p:nvCxnSpPr>
          <p:cNvPr id="4" name="Curved Connector 3"/>
          <p:cNvCxnSpPr/>
          <p:nvPr/>
        </p:nvCxnSpPr>
        <p:spPr>
          <a:xfrm rot="16200000" flipH="1">
            <a:off x="3543301" y="3124197"/>
            <a:ext cx="1600200" cy="1219201"/>
          </a:xfrm>
          <a:prstGeom prst="curvedConnector3">
            <a:avLst>
              <a:gd name="adj1" fmla="val -8065"/>
            </a:avLst>
          </a:prstGeom>
          <a:ln w="38100">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116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sz="2000" dirty="0" smtClean="0">
                <a:solidFill>
                  <a:schemeClr val="accent5">
                    <a:lumMod val="40000"/>
                    <a:lumOff val="60000"/>
                  </a:schemeClr>
                </a:solidFill>
                <a:latin typeface="Palatino Linotype" pitchFamily="18" charset="0"/>
              </a:rPr>
              <a:t>In the analytical scheme we’re using, one can get to the foundation by using the operating words, “based on, enabled by,” or “rooted in.”</a:t>
            </a:r>
          </a:p>
          <a:p>
            <a:endParaRPr lang="en-US" dirty="0">
              <a:solidFill>
                <a:schemeClr val="accent5">
                  <a:lumMod val="40000"/>
                  <a:lumOff val="60000"/>
                </a:schemeClr>
              </a:solidFill>
              <a:latin typeface="Palatino Linotype" pitchFamily="18" charset="0"/>
            </a:endParaRPr>
          </a:p>
          <a:p>
            <a:pPr marL="68580" indent="0">
              <a:buNone/>
            </a:pPr>
            <a:r>
              <a:rPr lang="en-US" sz="1400" dirty="0" smtClean="0">
                <a:solidFill>
                  <a:schemeClr val="accent5">
                    <a:lumMod val="40000"/>
                    <a:lumOff val="60000"/>
                  </a:schemeClr>
                </a:solidFill>
                <a:latin typeface="Palatino Linotype" pitchFamily="18" charset="0"/>
              </a:rPr>
              <a:t>Radiohead is a great band “because” it has an uncompromising vision, and this claim is “based on” the idea that </a:t>
            </a:r>
            <a:r>
              <a:rPr lang="en-US" sz="1400" u="sng" dirty="0" smtClean="0">
                <a:solidFill>
                  <a:schemeClr val="accent5">
                    <a:lumMod val="40000"/>
                    <a:lumOff val="60000"/>
                  </a:schemeClr>
                </a:solidFill>
                <a:latin typeface="Palatino Linotype" pitchFamily="18" charset="0"/>
              </a:rPr>
              <a:t>great artists are not swayed by public opinion but by their own inner way of seeing their art</a:t>
            </a:r>
            <a:r>
              <a:rPr lang="en-US" sz="1400" dirty="0" smtClean="0">
                <a:solidFill>
                  <a:schemeClr val="accent5">
                    <a:lumMod val="40000"/>
                    <a:lumOff val="60000"/>
                  </a:schemeClr>
                </a:solidFill>
                <a:latin typeface="Palatino Linotype" pitchFamily="18" charset="0"/>
              </a:rPr>
              <a:t>.</a:t>
            </a:r>
          </a:p>
          <a:p>
            <a:endParaRPr lang="en-US" sz="1700" dirty="0">
              <a:solidFill>
                <a:schemeClr val="accent5">
                  <a:lumMod val="40000"/>
                  <a:lumOff val="60000"/>
                </a:schemeClr>
              </a:solidFill>
              <a:latin typeface="Palatino Linotype" pitchFamily="18" charset="0"/>
            </a:endParaRPr>
          </a:p>
          <a:p>
            <a:pPr marL="68580" indent="0">
              <a:buNone/>
            </a:pPr>
            <a:r>
              <a:rPr lang="en-US" sz="2000" dirty="0" smtClean="0">
                <a:solidFill>
                  <a:schemeClr val="accent5">
                    <a:lumMod val="40000"/>
                    <a:lumOff val="60000"/>
                  </a:schemeClr>
                </a:solidFill>
                <a:latin typeface="Palatino Linotype" pitchFamily="18" charset="0"/>
              </a:rPr>
              <a:t>Foundations are often arguments themselves that have their own reasons and foundations as in the previous example.</a:t>
            </a:r>
          </a:p>
          <a:p>
            <a:pPr marL="68580" indent="0">
              <a:buNone/>
            </a:pPr>
            <a:endParaRPr lang="en-US" sz="2000" dirty="0">
              <a:solidFill>
                <a:schemeClr val="accent5">
                  <a:lumMod val="40000"/>
                  <a:lumOff val="60000"/>
                </a:schemeClr>
              </a:solidFill>
              <a:latin typeface="Palatino Linotype" pitchFamily="18" charset="0"/>
            </a:endParaRPr>
          </a:p>
          <a:p>
            <a:pPr marL="68580" indent="0">
              <a:buNone/>
            </a:pPr>
            <a:r>
              <a:rPr lang="en-US" sz="2000" dirty="0" smtClean="0">
                <a:solidFill>
                  <a:schemeClr val="accent5">
                    <a:lumMod val="40000"/>
                    <a:lumOff val="60000"/>
                  </a:schemeClr>
                </a:solidFill>
                <a:latin typeface="Palatino Linotype" pitchFamily="18" charset="0"/>
              </a:rPr>
              <a:t>In fact, people might argue against the assertion at the foundational level:  </a:t>
            </a:r>
          </a:p>
          <a:p>
            <a:pPr marL="68580" indent="0">
              <a:buNone/>
            </a:pPr>
            <a:endParaRPr lang="en-US" sz="2000" dirty="0">
              <a:solidFill>
                <a:schemeClr val="accent5">
                  <a:lumMod val="40000"/>
                  <a:lumOff val="60000"/>
                </a:schemeClr>
              </a:solidFill>
              <a:latin typeface="Palatino Linotype" pitchFamily="18" charset="0"/>
            </a:endParaRPr>
          </a:p>
          <a:p>
            <a:pPr marL="68580" indent="0">
              <a:buNone/>
            </a:pPr>
            <a:r>
              <a:rPr lang="en-US" sz="1400" dirty="0" smtClean="0">
                <a:solidFill>
                  <a:schemeClr val="accent5">
                    <a:lumMod val="40000"/>
                    <a:lumOff val="60000"/>
                  </a:schemeClr>
                </a:solidFill>
                <a:latin typeface="Palatino Linotype" pitchFamily="18" charset="0"/>
              </a:rPr>
              <a:t>That an artist must have great artistic “vision” (an undefined term here), is arguable.  Did Frank Sinatra or Sarah Vaughn, artists who did not write but only sang, have vision or merely style and talent?  Are style and talent the same as vision?  What about Britney Spears or Miley Cyrus?</a:t>
            </a:r>
            <a:endParaRPr lang="en-US" sz="1400" dirty="0">
              <a:solidFill>
                <a:schemeClr val="accent5">
                  <a:lumMod val="40000"/>
                  <a:lumOff val="60000"/>
                </a:schemeClr>
              </a:solidFill>
              <a:latin typeface="Palatino Linotype" pitchFamily="18" charset="0"/>
            </a:endParaRPr>
          </a:p>
        </p:txBody>
      </p:sp>
    </p:spTree>
    <p:extLst>
      <p:ext uri="{BB962C8B-B14F-4D97-AF65-F5344CB8AC3E}">
        <p14:creationId xmlns:p14="http://schemas.microsoft.com/office/powerpoint/2010/main" val="2107874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5">
                    <a:lumMod val="40000"/>
                    <a:lumOff val="60000"/>
                  </a:schemeClr>
                </a:solidFill>
                <a:latin typeface="Palatino Linotype" pitchFamily="18" charset="0"/>
              </a:rPr>
              <a:t>After finding the main claim, working out the foundation is the hardest part of this analytic system.</a:t>
            </a:r>
          </a:p>
          <a:p>
            <a:endParaRPr lang="en-US" dirty="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Remember that there may be many foundations (some, occasionally, that conflict); however, as Steven </a:t>
            </a:r>
            <a:r>
              <a:rPr lang="en-US" dirty="0" err="1" smtClean="0">
                <a:solidFill>
                  <a:schemeClr val="accent5">
                    <a:lumMod val="40000"/>
                    <a:lumOff val="60000"/>
                  </a:schemeClr>
                </a:solidFill>
                <a:latin typeface="Palatino Linotype" pitchFamily="18" charset="0"/>
              </a:rPr>
              <a:t>Toulmin</a:t>
            </a:r>
            <a:r>
              <a:rPr lang="en-US" dirty="0" smtClean="0">
                <a:solidFill>
                  <a:schemeClr val="accent5">
                    <a:lumMod val="40000"/>
                    <a:lumOff val="60000"/>
                  </a:schemeClr>
                </a:solidFill>
                <a:latin typeface="Palatino Linotype" pitchFamily="18" charset="0"/>
              </a:rPr>
              <a:t> (on whose system this is a simplification of) noted of arguments, many times the arguments back and forth happen on the level of the foundation, so foundations are very important to figuring out arguments.</a:t>
            </a:r>
            <a:endParaRPr lang="en-US" dirty="0">
              <a:solidFill>
                <a:schemeClr val="accent5">
                  <a:lumMod val="40000"/>
                  <a:lumOff val="60000"/>
                </a:schemeClr>
              </a:solidFill>
              <a:latin typeface="Palatino Linotype" pitchFamily="18" charset="0"/>
            </a:endParaRPr>
          </a:p>
        </p:txBody>
      </p:sp>
    </p:spTree>
    <p:extLst>
      <p:ext uri="{BB962C8B-B14F-4D97-AF65-F5344CB8AC3E}">
        <p14:creationId xmlns:p14="http://schemas.microsoft.com/office/powerpoint/2010/main" val="2422621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solidFill>
                  <a:schemeClr val="accent5">
                    <a:lumMod val="40000"/>
                    <a:lumOff val="60000"/>
                  </a:schemeClr>
                </a:solidFill>
                <a:latin typeface="Palatino Linotype" pitchFamily="18" charset="0"/>
              </a:rPr>
              <a:t>Discuss the possible foundations for the following arguments:</a:t>
            </a:r>
          </a:p>
          <a:p>
            <a:endParaRPr lang="en-US" dirty="0">
              <a:latin typeface="Palatino Linotype" pitchFamily="18" charset="0"/>
            </a:endParaRPr>
          </a:p>
          <a:p>
            <a:r>
              <a:rPr lang="en-US" dirty="0" smtClean="0">
                <a:latin typeface="Palatino Linotype" pitchFamily="18" charset="0"/>
              </a:rPr>
              <a:t>The Chicago Cubs should never win the World Series because then the team would lose its mystique of perennial underdog.</a:t>
            </a:r>
          </a:p>
          <a:p>
            <a:pPr marL="68580" indent="0">
              <a:buNone/>
            </a:pPr>
            <a:endParaRPr lang="en-US" dirty="0" smtClean="0">
              <a:latin typeface="Palatino Linotype" pitchFamily="18" charset="0"/>
            </a:endParaRPr>
          </a:p>
          <a:p>
            <a:r>
              <a:rPr lang="en-US" dirty="0" smtClean="0">
                <a:latin typeface="Palatino Linotype" pitchFamily="18" charset="0"/>
              </a:rPr>
              <a:t>Underprepared students who have to take a number of remedial courses should not be allowed to enroll in a 4-year university until they have the ability to take regular, credit-bearing courses because it is unfair to students who have adequately prepared for the university.</a:t>
            </a:r>
          </a:p>
          <a:p>
            <a:pPr marL="68580" indent="0">
              <a:buNone/>
            </a:pPr>
            <a:endParaRPr lang="en-US" dirty="0" smtClean="0">
              <a:latin typeface="Palatino Linotype" pitchFamily="18" charset="0"/>
            </a:endParaRPr>
          </a:p>
          <a:p>
            <a:r>
              <a:rPr lang="en-US" dirty="0" smtClean="0">
                <a:latin typeface="Palatino Linotype" pitchFamily="18" charset="0"/>
              </a:rPr>
              <a:t>Sesame Street has been one of the worst influences on American education because it teaches that education is entertainment.</a:t>
            </a:r>
            <a:endParaRPr lang="en-US" dirty="0">
              <a:latin typeface="Palatino Linotype" pitchFamily="18" charset="0"/>
            </a:endParaRPr>
          </a:p>
        </p:txBody>
      </p:sp>
    </p:spTree>
    <p:extLst>
      <p:ext uri="{BB962C8B-B14F-4D97-AF65-F5344CB8AC3E}">
        <p14:creationId xmlns:p14="http://schemas.microsoft.com/office/powerpoint/2010/main" val="1637012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fontScale="62500" lnSpcReduction="20000"/>
          </a:bodyPr>
          <a:lstStyle/>
          <a:p>
            <a:pPr marL="68580" indent="0">
              <a:buNone/>
            </a:pPr>
            <a:r>
              <a:rPr lang="en-US" sz="4500" dirty="0" smtClean="0">
                <a:latin typeface="Palatino Linotype" pitchFamily="18" charset="0"/>
              </a:rPr>
              <a:t>Wait!  Now remember that your personal opinion of the argument  is not important at this point.  The job is to analyze the arguments’ foundations objectively first.</a:t>
            </a:r>
          </a:p>
          <a:p>
            <a:pPr marL="68580" indent="0">
              <a:buNone/>
            </a:pPr>
            <a:endParaRPr lang="en-US" dirty="0">
              <a:latin typeface="Palatino Linotype" pitchFamily="18" charset="0"/>
            </a:endParaRPr>
          </a:p>
          <a:p>
            <a:pPr marL="68580" indent="0">
              <a:buNone/>
            </a:pPr>
            <a:r>
              <a:rPr lang="en-US" dirty="0" smtClean="0">
                <a:latin typeface="Palatino Linotype" pitchFamily="18" charset="0"/>
              </a:rPr>
              <a:t>The </a:t>
            </a:r>
            <a:r>
              <a:rPr lang="en-US" dirty="0">
                <a:latin typeface="Palatino Linotype" pitchFamily="18" charset="0"/>
              </a:rPr>
              <a:t>Chicago Cubs should never win the World Series because then the team would lose its mystique of perennial underdog.</a:t>
            </a:r>
          </a:p>
          <a:p>
            <a:pPr marL="68580" indent="0">
              <a:buNone/>
            </a:pPr>
            <a:endParaRPr lang="en-US" dirty="0">
              <a:latin typeface="Palatino Linotype" pitchFamily="18" charset="0"/>
            </a:endParaRPr>
          </a:p>
          <a:p>
            <a:pPr marL="68580" indent="0">
              <a:buNone/>
            </a:pPr>
            <a:r>
              <a:rPr lang="en-US" dirty="0">
                <a:latin typeface="Palatino Linotype" pitchFamily="18" charset="0"/>
              </a:rPr>
              <a:t>Underprepared students who have to take a number of remedial courses should not be allowed to enroll in a 4-year university until they have the ability to take regular, credit-bearing courses because it is unfair to students who have adequately prepared for the university.</a:t>
            </a:r>
          </a:p>
          <a:p>
            <a:pPr marL="68580" indent="0">
              <a:buNone/>
            </a:pPr>
            <a:endParaRPr lang="en-US" dirty="0">
              <a:latin typeface="Palatino Linotype" pitchFamily="18" charset="0"/>
            </a:endParaRPr>
          </a:p>
          <a:p>
            <a:pPr marL="68580" indent="0">
              <a:buNone/>
            </a:pPr>
            <a:r>
              <a:rPr lang="en-US" dirty="0">
                <a:latin typeface="Palatino Linotype" pitchFamily="18" charset="0"/>
              </a:rPr>
              <a:t>Sesame Street has been one of the worst influences on American education because it teaches that education is entertainment.</a:t>
            </a:r>
          </a:p>
          <a:p>
            <a:endParaRPr lang="en-US" dirty="0"/>
          </a:p>
        </p:txBody>
      </p:sp>
    </p:spTree>
    <p:extLst>
      <p:ext uri="{BB962C8B-B14F-4D97-AF65-F5344CB8AC3E}">
        <p14:creationId xmlns:p14="http://schemas.microsoft.com/office/powerpoint/2010/main" val="1395430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lstStyle/>
          <a:p>
            <a:r>
              <a:rPr lang="en-US" dirty="0" smtClean="0">
                <a:latin typeface="Palatino Linotype" pitchFamily="18" charset="0"/>
              </a:rPr>
              <a:t>A final text to look at:</a:t>
            </a:r>
            <a:endParaRPr lang="en-US" dirty="0">
              <a:latin typeface="Palatino Linotype" pitchFamily="18"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3048000"/>
            <a:ext cx="5638800" cy="2971800"/>
          </a:xfrm>
          <a:prstGeom prst="rect">
            <a:avLst/>
          </a:prstGeom>
        </p:spPr>
      </p:pic>
    </p:spTree>
    <p:extLst>
      <p:ext uri="{BB962C8B-B14F-4D97-AF65-F5344CB8AC3E}">
        <p14:creationId xmlns:p14="http://schemas.microsoft.com/office/powerpoint/2010/main" val="2917214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60000"/>
                    <a:lumOff val="40000"/>
                  </a:schemeClr>
                </a:solidFill>
                <a:latin typeface="Palatino Linotype" pitchFamily="18" charset="0"/>
              </a:rPr>
              <a:t>Argument Analysis</a:t>
            </a:r>
            <a:endParaRPr lang="en-US" dirty="0">
              <a:solidFill>
                <a:schemeClr val="accent5">
                  <a:lumMod val="60000"/>
                  <a:lumOff val="40000"/>
                </a:schemeClr>
              </a:solidFill>
            </a:endParaRPr>
          </a:p>
        </p:txBody>
      </p:sp>
      <p:sp>
        <p:nvSpPr>
          <p:cNvPr id="5" name="TextBox 4"/>
          <p:cNvSpPr txBox="1"/>
          <p:nvPr/>
        </p:nvSpPr>
        <p:spPr>
          <a:xfrm>
            <a:off x="914400" y="1447800"/>
            <a:ext cx="6934200" cy="3416320"/>
          </a:xfrm>
          <a:prstGeom prst="rect">
            <a:avLst/>
          </a:prstGeom>
          <a:noFill/>
        </p:spPr>
        <p:txBody>
          <a:bodyPr wrap="square" rtlCol="0">
            <a:spAutoFit/>
          </a:bodyPr>
          <a:lstStyle/>
          <a:p>
            <a:r>
              <a:rPr lang="en-US" sz="2400" dirty="0" smtClean="0">
                <a:solidFill>
                  <a:schemeClr val="accent5">
                    <a:lumMod val="60000"/>
                    <a:lumOff val="40000"/>
                  </a:schemeClr>
                </a:solidFill>
                <a:latin typeface="Palatino Linotype" pitchFamily="18" charset="0"/>
              </a:rPr>
              <a:t>First, we need to see what’s on the screen—look at what’s actually there.</a:t>
            </a:r>
          </a:p>
          <a:p>
            <a:endParaRPr lang="en-US" sz="2400" dirty="0">
              <a:solidFill>
                <a:schemeClr val="accent5">
                  <a:lumMod val="60000"/>
                  <a:lumOff val="40000"/>
                </a:schemeClr>
              </a:solidFill>
              <a:latin typeface="Palatino Linotype" pitchFamily="18" charset="0"/>
            </a:endParaRPr>
          </a:p>
          <a:p>
            <a:r>
              <a:rPr lang="en-US" sz="2400" dirty="0" smtClean="0">
                <a:solidFill>
                  <a:schemeClr val="accent5">
                    <a:lumMod val="60000"/>
                    <a:lumOff val="40000"/>
                  </a:schemeClr>
                </a:solidFill>
                <a:latin typeface="Palatino Linotype" pitchFamily="18" charset="0"/>
              </a:rPr>
              <a:t>It appears to be someone pointing a gas pump hose at somebody else’s head.  In the background is a green, yellow, and white graphic—resembling a flower.</a:t>
            </a:r>
          </a:p>
          <a:p>
            <a:endParaRPr lang="en-US" sz="2400" dirty="0">
              <a:solidFill>
                <a:schemeClr val="accent5">
                  <a:lumMod val="60000"/>
                  <a:lumOff val="40000"/>
                </a:schemeClr>
              </a:solidFill>
              <a:latin typeface="Palatino Linotype" pitchFamily="18" charset="0"/>
            </a:endParaRPr>
          </a:p>
          <a:p>
            <a:r>
              <a:rPr lang="en-US" sz="2400" dirty="0" smtClean="0">
                <a:solidFill>
                  <a:schemeClr val="accent5">
                    <a:lumMod val="60000"/>
                    <a:lumOff val="40000"/>
                  </a:schemeClr>
                </a:solidFill>
                <a:latin typeface="Palatino Linotype" pitchFamily="18" charset="0"/>
              </a:rPr>
              <a:t>Okay, that’s what’s there…kind of…</a:t>
            </a:r>
          </a:p>
        </p:txBody>
      </p:sp>
      <p:pic>
        <p:nvPicPr>
          <p:cNvPr id="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4600" y="5181600"/>
            <a:ext cx="2697285" cy="1593850"/>
          </a:xfrm>
        </p:spPr>
      </p:pic>
    </p:spTree>
    <p:extLst>
      <p:ext uri="{BB962C8B-B14F-4D97-AF65-F5344CB8AC3E}">
        <p14:creationId xmlns:p14="http://schemas.microsoft.com/office/powerpoint/2010/main" val="369936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60000"/>
                    <a:lumOff val="40000"/>
                  </a:schemeClr>
                </a:solidFill>
                <a:latin typeface="Palatino Linotype" pitchFamily="18" charset="0"/>
              </a:rPr>
              <a:t>Argument Analysis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7000" y="5257800"/>
            <a:ext cx="2568331" cy="1517650"/>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386093">
            <a:off x="5445715" y="4439913"/>
            <a:ext cx="1219200" cy="12192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1371600"/>
            <a:ext cx="4074057" cy="2957513"/>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38600" y="4775992"/>
            <a:ext cx="1428750" cy="1428750"/>
          </a:xfrm>
          <a:prstGeom prst="rect">
            <a:avLst/>
          </a:prstGeom>
        </p:spPr>
      </p:pic>
      <p:sp>
        <p:nvSpPr>
          <p:cNvPr id="8" name="TextBox 7"/>
          <p:cNvSpPr txBox="1"/>
          <p:nvPr/>
        </p:nvSpPr>
        <p:spPr>
          <a:xfrm>
            <a:off x="990600" y="1676400"/>
            <a:ext cx="3581400" cy="1477328"/>
          </a:xfrm>
          <a:prstGeom prst="rect">
            <a:avLst/>
          </a:prstGeom>
          <a:noFill/>
        </p:spPr>
        <p:txBody>
          <a:bodyPr wrap="square" rtlCol="0">
            <a:spAutoFit/>
          </a:bodyPr>
          <a:lstStyle/>
          <a:p>
            <a:r>
              <a:rPr lang="en-US" dirty="0" smtClean="0">
                <a:solidFill>
                  <a:schemeClr val="accent5">
                    <a:lumMod val="40000"/>
                    <a:lumOff val="60000"/>
                  </a:schemeClr>
                </a:solidFill>
                <a:latin typeface="Palatino Linotype" pitchFamily="18" charset="0"/>
              </a:rPr>
              <a:t>The silhouettes are the shape of a Vietnamese colonel executing a Vietcong prisoner.  A pretty famous, graphic, image from the Viet Nam War.</a:t>
            </a:r>
            <a:endParaRPr lang="en-US" dirty="0">
              <a:solidFill>
                <a:schemeClr val="accent5">
                  <a:lumMod val="40000"/>
                  <a:lumOff val="60000"/>
                </a:schemeClr>
              </a:solidFill>
              <a:latin typeface="Palatino Linotype" pitchFamily="18" charset="0"/>
            </a:endParaRPr>
          </a:p>
        </p:txBody>
      </p:sp>
      <p:sp>
        <p:nvSpPr>
          <p:cNvPr id="9" name="TextBox 8"/>
          <p:cNvSpPr txBox="1"/>
          <p:nvPr/>
        </p:nvSpPr>
        <p:spPr>
          <a:xfrm>
            <a:off x="1732684" y="4005947"/>
            <a:ext cx="3048000" cy="646331"/>
          </a:xfrm>
          <a:prstGeom prst="rect">
            <a:avLst/>
          </a:prstGeom>
          <a:noFill/>
        </p:spPr>
        <p:txBody>
          <a:bodyPr wrap="square" rtlCol="0">
            <a:spAutoFit/>
          </a:bodyPr>
          <a:lstStyle/>
          <a:p>
            <a:r>
              <a:rPr lang="en-US" dirty="0" smtClean="0">
                <a:solidFill>
                  <a:schemeClr val="accent5">
                    <a:lumMod val="40000"/>
                    <a:lumOff val="60000"/>
                  </a:schemeClr>
                </a:solidFill>
                <a:latin typeface="Palatino Linotype" pitchFamily="18" charset="0"/>
              </a:rPr>
              <a:t>The flower graphic is a part of British Petroleum’s logo.</a:t>
            </a:r>
            <a:endParaRPr lang="en-US" dirty="0">
              <a:solidFill>
                <a:schemeClr val="accent5">
                  <a:lumMod val="40000"/>
                  <a:lumOff val="60000"/>
                </a:schemeClr>
              </a:solidFill>
              <a:latin typeface="Palatino Linotype" pitchFamily="18" charset="0"/>
            </a:endParaRPr>
          </a:p>
        </p:txBody>
      </p:sp>
      <p:sp>
        <p:nvSpPr>
          <p:cNvPr id="10" name="TextBox 9"/>
          <p:cNvSpPr txBox="1"/>
          <p:nvPr/>
        </p:nvSpPr>
        <p:spPr>
          <a:xfrm>
            <a:off x="457200" y="5902911"/>
            <a:ext cx="3200400" cy="923330"/>
          </a:xfrm>
          <a:prstGeom prst="rect">
            <a:avLst/>
          </a:prstGeom>
          <a:noFill/>
        </p:spPr>
        <p:txBody>
          <a:bodyPr wrap="square" rtlCol="0">
            <a:spAutoFit/>
          </a:bodyPr>
          <a:lstStyle/>
          <a:p>
            <a:r>
              <a:rPr lang="en-US" dirty="0" smtClean="0">
                <a:solidFill>
                  <a:schemeClr val="accent5">
                    <a:lumMod val="40000"/>
                    <a:lumOff val="60000"/>
                  </a:schemeClr>
                </a:solidFill>
                <a:latin typeface="Palatino Linotype" pitchFamily="18" charset="0"/>
              </a:rPr>
              <a:t>Of course, the colonel’s pistol has been replaced by a gas pump handle.</a:t>
            </a:r>
            <a:endParaRPr lang="en-US" dirty="0">
              <a:solidFill>
                <a:schemeClr val="accent5">
                  <a:lumMod val="40000"/>
                  <a:lumOff val="60000"/>
                </a:schemeClr>
              </a:solidFill>
              <a:latin typeface="Palatino Linotype" pitchFamily="18" charset="0"/>
            </a:endParaRPr>
          </a:p>
        </p:txBody>
      </p:sp>
    </p:spTree>
    <p:extLst>
      <p:ext uri="{BB962C8B-B14F-4D97-AF65-F5344CB8AC3E}">
        <p14:creationId xmlns:p14="http://schemas.microsoft.com/office/powerpoint/2010/main" val="1984770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60000"/>
                    <a:lumOff val="40000"/>
                  </a:schemeClr>
                </a:solidFill>
                <a:latin typeface="Palatino Linotype" pitchFamily="18" charset="0"/>
              </a:rPr>
              <a:t>Argument Analysis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0" y="5029200"/>
            <a:ext cx="2955192" cy="1746250"/>
          </a:xfrm>
        </p:spPr>
      </p:pic>
      <p:sp>
        <p:nvSpPr>
          <p:cNvPr id="5" name="TextBox 4"/>
          <p:cNvSpPr txBox="1"/>
          <p:nvPr/>
        </p:nvSpPr>
        <p:spPr>
          <a:xfrm>
            <a:off x="1447800" y="1600200"/>
            <a:ext cx="6705600" cy="2308324"/>
          </a:xfrm>
          <a:prstGeom prst="rect">
            <a:avLst/>
          </a:prstGeom>
          <a:noFill/>
        </p:spPr>
        <p:txBody>
          <a:bodyPr wrap="square" rtlCol="0">
            <a:spAutoFit/>
          </a:bodyPr>
          <a:lstStyle/>
          <a:p>
            <a:r>
              <a:rPr lang="en-US" dirty="0" smtClean="0">
                <a:solidFill>
                  <a:schemeClr val="accent5">
                    <a:lumMod val="40000"/>
                    <a:lumOff val="60000"/>
                  </a:schemeClr>
                </a:solidFill>
                <a:latin typeface="Palatino Linotype" pitchFamily="18" charset="0"/>
              </a:rPr>
              <a:t>What does the creator of this image seem to be arguing?  What do you think the claim is?  Do the images add up to an argument?</a:t>
            </a:r>
          </a:p>
          <a:p>
            <a:endParaRPr lang="en-US" dirty="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Because there are no stated reasons (obviously, there are no words), can you infer some possible reasons for the claim?</a:t>
            </a:r>
          </a:p>
          <a:p>
            <a:endParaRPr lang="en-US" dirty="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What kinds of ideas underlie the argument in this image?</a:t>
            </a:r>
            <a:endParaRPr lang="en-US" dirty="0">
              <a:solidFill>
                <a:schemeClr val="accent5">
                  <a:lumMod val="40000"/>
                  <a:lumOff val="60000"/>
                </a:schemeClr>
              </a:solidFill>
              <a:latin typeface="Palatino Linotype" pitchFamily="18" charset="0"/>
            </a:endParaRPr>
          </a:p>
        </p:txBody>
      </p:sp>
    </p:spTree>
    <p:extLst>
      <p:ext uri="{BB962C8B-B14F-4D97-AF65-F5344CB8AC3E}">
        <p14:creationId xmlns:p14="http://schemas.microsoft.com/office/powerpoint/2010/main" val="3333154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60000"/>
                    <a:lumOff val="40000"/>
                  </a:schemeClr>
                </a:solidFill>
                <a:latin typeface="Palatino Linotype" pitchFamily="18" charset="0"/>
              </a:rPr>
              <a:t>Argument Analysis</a:t>
            </a:r>
          </a:p>
        </p:txBody>
      </p:sp>
      <p:sp>
        <p:nvSpPr>
          <p:cNvPr id="3" name="Content Placeholder 2"/>
          <p:cNvSpPr>
            <a:spLocks noGrp="1"/>
          </p:cNvSpPr>
          <p:nvPr>
            <p:ph idx="1"/>
          </p:nvPr>
        </p:nvSpPr>
        <p:spPr/>
        <p:txBody>
          <a:bodyPr/>
          <a:lstStyle/>
          <a:p>
            <a:r>
              <a:rPr lang="en-US" dirty="0">
                <a:solidFill>
                  <a:schemeClr val="accent5">
                    <a:lumMod val="60000"/>
                    <a:lumOff val="40000"/>
                  </a:schemeClr>
                </a:solidFill>
                <a:latin typeface="Palatino Linotype" pitchFamily="18" charset="0"/>
              </a:rPr>
              <a:t>Doing argument analysis is much like dissecting a frog or explicating a poem.</a:t>
            </a:r>
          </a:p>
          <a:p>
            <a:endParaRPr lang="en-US" dirty="0">
              <a:solidFill>
                <a:schemeClr val="accent5">
                  <a:lumMod val="60000"/>
                  <a:lumOff val="40000"/>
                </a:schemeClr>
              </a:solidFill>
              <a:latin typeface="Palatino Linotype" pitchFamily="18" charset="0"/>
            </a:endParaRPr>
          </a:p>
          <a:p>
            <a:pPr lvl="1"/>
            <a:r>
              <a:rPr lang="en-US" dirty="0">
                <a:solidFill>
                  <a:schemeClr val="accent5">
                    <a:lumMod val="60000"/>
                    <a:lumOff val="40000"/>
                  </a:schemeClr>
                </a:solidFill>
                <a:latin typeface="Palatino Linotype" pitchFamily="18" charset="0"/>
              </a:rPr>
              <a:t>You are breaking down an argument into parts and seeing how those parts interact.</a:t>
            </a:r>
          </a:p>
          <a:p>
            <a:pPr lvl="1"/>
            <a:r>
              <a:rPr lang="en-US" dirty="0">
                <a:solidFill>
                  <a:schemeClr val="accent5">
                    <a:lumMod val="60000"/>
                    <a:lumOff val="40000"/>
                  </a:schemeClr>
                </a:solidFill>
                <a:latin typeface="Palatino Linotype" pitchFamily="18" charset="0"/>
              </a:rPr>
              <a:t>Just like you need some vocabulary to describe the interior of a frog: spleen, esophagus, and kidney, you need some vocabulary to describe what you’re seeing in an argument</a:t>
            </a:r>
            <a:r>
              <a:rPr lang="en-US" dirty="0" smtClean="0">
                <a:solidFill>
                  <a:schemeClr val="accent5">
                    <a:lumMod val="60000"/>
                    <a:lumOff val="40000"/>
                  </a:schemeClr>
                </a:solidFill>
                <a:latin typeface="Palatino Linotype" pitchFamily="18" charset="0"/>
              </a:rPr>
              <a:t>.  That’s what we’re going to talk about here.</a:t>
            </a:r>
            <a:endParaRPr lang="en-US" dirty="0">
              <a:solidFill>
                <a:schemeClr val="accent5">
                  <a:lumMod val="60000"/>
                  <a:lumOff val="40000"/>
                </a:schemeClr>
              </a:solidFill>
              <a:latin typeface="Palatino Linotype" pitchFamily="18" charset="0"/>
            </a:endParaRPr>
          </a:p>
          <a:p>
            <a:endParaRPr lang="en-US" dirty="0"/>
          </a:p>
        </p:txBody>
      </p:sp>
    </p:spTree>
    <p:extLst>
      <p:ext uri="{BB962C8B-B14F-4D97-AF65-F5344CB8AC3E}">
        <p14:creationId xmlns:p14="http://schemas.microsoft.com/office/powerpoint/2010/main" val="101009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60000"/>
                    <a:lumOff val="40000"/>
                  </a:schemeClr>
                </a:solidFill>
                <a:latin typeface="Palatino Linotype" pitchFamily="18" charset="0"/>
              </a:rPr>
              <a:t>Argument Analysis</a:t>
            </a:r>
          </a:p>
        </p:txBody>
      </p:sp>
      <p:sp>
        <p:nvSpPr>
          <p:cNvPr id="3" name="Content Placeholder 2"/>
          <p:cNvSpPr>
            <a:spLocks noGrp="1"/>
          </p:cNvSpPr>
          <p:nvPr>
            <p:ph idx="1"/>
          </p:nvPr>
        </p:nvSpPr>
        <p:spPr/>
        <p:txBody>
          <a:bodyPr>
            <a:normAutofit fontScale="92500"/>
          </a:bodyPr>
          <a:lstStyle/>
          <a:p>
            <a:r>
              <a:rPr lang="en-US" dirty="0">
                <a:solidFill>
                  <a:schemeClr val="accent5">
                    <a:lumMod val="60000"/>
                    <a:lumOff val="40000"/>
                  </a:schemeClr>
                </a:solidFill>
                <a:latin typeface="Palatino Linotype" pitchFamily="18" charset="0"/>
              </a:rPr>
              <a:t>Academic Writing is broken down into three basic areas (Assertion, Context, Evidence)—</a:t>
            </a:r>
          </a:p>
          <a:p>
            <a:r>
              <a:rPr lang="en-US" dirty="0" smtClean="0">
                <a:solidFill>
                  <a:schemeClr val="accent5">
                    <a:lumMod val="60000"/>
                    <a:lumOff val="40000"/>
                  </a:schemeClr>
                </a:solidFill>
                <a:latin typeface="Palatino Linotype" pitchFamily="18" charset="0"/>
              </a:rPr>
              <a:t>Argument </a:t>
            </a:r>
            <a:r>
              <a:rPr lang="en-US" dirty="0">
                <a:solidFill>
                  <a:schemeClr val="accent5">
                    <a:lumMod val="60000"/>
                    <a:lumOff val="40000"/>
                  </a:schemeClr>
                </a:solidFill>
                <a:latin typeface="Palatino Linotype" pitchFamily="18" charset="0"/>
              </a:rPr>
              <a:t>Analysis takes one of those </a:t>
            </a:r>
            <a:r>
              <a:rPr lang="en-US" dirty="0" smtClean="0">
                <a:solidFill>
                  <a:schemeClr val="accent5">
                    <a:lumMod val="60000"/>
                    <a:lumOff val="40000"/>
                  </a:schemeClr>
                </a:solidFill>
                <a:latin typeface="Palatino Linotype" pitchFamily="18" charset="0"/>
              </a:rPr>
              <a:t>areas—The Assertion—and </a:t>
            </a:r>
            <a:r>
              <a:rPr lang="en-US" dirty="0">
                <a:solidFill>
                  <a:schemeClr val="accent5">
                    <a:lumMod val="60000"/>
                    <a:lumOff val="40000"/>
                  </a:schemeClr>
                </a:solidFill>
                <a:latin typeface="Palatino Linotype" pitchFamily="18" charset="0"/>
              </a:rPr>
              <a:t>breaks it down into three parts.</a:t>
            </a:r>
          </a:p>
          <a:p>
            <a:pPr>
              <a:buFont typeface="Wingdings 2" pitchFamily="18" charset="2"/>
              <a:buNone/>
            </a:pPr>
            <a:r>
              <a:rPr lang="en-US" dirty="0">
                <a:solidFill>
                  <a:schemeClr val="accent5">
                    <a:lumMod val="60000"/>
                    <a:lumOff val="40000"/>
                  </a:schemeClr>
                </a:solidFill>
                <a:latin typeface="Palatino Linotype" pitchFamily="18" charset="0"/>
              </a:rPr>
              <a:t>	</a:t>
            </a:r>
            <a:endParaRPr lang="en-US" dirty="0" smtClean="0">
              <a:solidFill>
                <a:schemeClr val="accent5">
                  <a:lumMod val="60000"/>
                  <a:lumOff val="40000"/>
                </a:schemeClr>
              </a:solidFill>
              <a:latin typeface="Palatino Linotype" pitchFamily="18" charset="0"/>
            </a:endParaRPr>
          </a:p>
          <a:p>
            <a:pPr>
              <a:buFont typeface="Wingdings 2" pitchFamily="18" charset="2"/>
              <a:buNone/>
            </a:pPr>
            <a:r>
              <a:rPr lang="en-US" u="sng" dirty="0" smtClean="0">
                <a:solidFill>
                  <a:schemeClr val="accent5">
                    <a:lumMod val="60000"/>
                    <a:lumOff val="40000"/>
                  </a:schemeClr>
                </a:solidFill>
                <a:latin typeface="Palatino Linotype" pitchFamily="18" charset="0"/>
              </a:rPr>
              <a:t>Assertion</a:t>
            </a:r>
            <a:r>
              <a:rPr lang="en-US" dirty="0" smtClean="0">
                <a:solidFill>
                  <a:schemeClr val="accent5">
                    <a:lumMod val="60000"/>
                    <a:lumOff val="40000"/>
                  </a:schemeClr>
                </a:solidFill>
                <a:latin typeface="Palatino Linotype" pitchFamily="18" charset="0"/>
              </a:rPr>
              <a:t>				Claim</a:t>
            </a:r>
          </a:p>
          <a:p>
            <a:pPr>
              <a:buFont typeface="Wingdings 2" pitchFamily="18" charset="2"/>
              <a:buNone/>
            </a:pPr>
            <a:r>
              <a:rPr lang="en-US" dirty="0" smtClean="0">
                <a:solidFill>
                  <a:schemeClr val="accent5">
                    <a:lumMod val="75000"/>
                  </a:schemeClr>
                </a:solidFill>
                <a:latin typeface="Palatino Linotype" pitchFamily="18" charset="0"/>
              </a:rPr>
              <a:t>Context</a:t>
            </a:r>
            <a:r>
              <a:rPr lang="en-US" dirty="0" smtClean="0">
                <a:solidFill>
                  <a:schemeClr val="accent5">
                    <a:lumMod val="60000"/>
                    <a:lumOff val="40000"/>
                  </a:schemeClr>
                </a:solidFill>
                <a:latin typeface="Palatino Linotype" pitchFamily="18" charset="0"/>
              </a:rPr>
              <a:t>				Reason(s)</a:t>
            </a:r>
          </a:p>
          <a:p>
            <a:pPr>
              <a:buFont typeface="Wingdings 2" pitchFamily="18" charset="2"/>
              <a:buNone/>
            </a:pPr>
            <a:r>
              <a:rPr lang="en-US" dirty="0" smtClean="0">
                <a:solidFill>
                  <a:schemeClr val="accent5">
                    <a:lumMod val="75000"/>
                  </a:schemeClr>
                </a:solidFill>
                <a:latin typeface="Palatino Linotype" pitchFamily="18" charset="0"/>
              </a:rPr>
              <a:t>Evidence</a:t>
            </a:r>
            <a:r>
              <a:rPr lang="en-US" dirty="0" smtClean="0">
                <a:solidFill>
                  <a:schemeClr val="accent5">
                    <a:lumMod val="60000"/>
                    <a:lumOff val="40000"/>
                  </a:schemeClr>
                </a:solidFill>
                <a:latin typeface="Palatino Linotype" pitchFamily="18" charset="0"/>
              </a:rPr>
              <a:t>				Foundation(s)</a:t>
            </a:r>
          </a:p>
        </p:txBody>
      </p:sp>
      <p:cxnSp>
        <p:nvCxnSpPr>
          <p:cNvPr id="5" name="Straight Arrow Connector 4"/>
          <p:cNvCxnSpPr/>
          <p:nvPr/>
        </p:nvCxnSpPr>
        <p:spPr>
          <a:xfrm flipV="1">
            <a:off x="2819400" y="4857750"/>
            <a:ext cx="2438400" cy="133350"/>
          </a:xfrm>
          <a:prstGeom prst="straightConnector1">
            <a:avLst/>
          </a:prstGeom>
          <a:ln w="38100">
            <a:solidFill>
              <a:schemeClr val="accent5">
                <a:lumMod val="40000"/>
                <a:lumOff val="60000"/>
              </a:schemeClr>
            </a:solidFill>
            <a:tailEnd type="arrow"/>
          </a:ln>
        </p:spPr>
        <p:style>
          <a:lnRef idx="1">
            <a:schemeClr val="accent5"/>
          </a:lnRef>
          <a:fillRef idx="0">
            <a:schemeClr val="accent5"/>
          </a:fillRef>
          <a:effectRef idx="0">
            <a:schemeClr val="accent5"/>
          </a:effectRef>
          <a:fontRef idx="minor">
            <a:schemeClr val="tx1"/>
          </a:fontRef>
        </p:style>
      </p:cxnSp>
      <p:cxnSp>
        <p:nvCxnSpPr>
          <p:cNvPr id="9" name="Straight Arrow Connector 8"/>
          <p:cNvCxnSpPr/>
          <p:nvPr/>
        </p:nvCxnSpPr>
        <p:spPr>
          <a:xfrm>
            <a:off x="2819400" y="4991100"/>
            <a:ext cx="2438400" cy="419100"/>
          </a:xfrm>
          <a:prstGeom prst="straightConnector1">
            <a:avLst/>
          </a:prstGeom>
          <a:ln w="38100">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819400" y="4991100"/>
            <a:ext cx="2438400" cy="876300"/>
          </a:xfrm>
          <a:prstGeom prst="straightConnector1">
            <a:avLst/>
          </a:prstGeom>
          <a:ln w="38100">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2514600" y="5429250"/>
            <a:ext cx="2743200" cy="590550"/>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590800" y="5562600"/>
            <a:ext cx="2667000" cy="304800"/>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075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p>
        </p:txBody>
      </p:sp>
      <p:sp>
        <p:nvSpPr>
          <p:cNvPr id="3" name="Content Placeholder 2"/>
          <p:cNvSpPr>
            <a:spLocks noGrp="1"/>
          </p:cNvSpPr>
          <p:nvPr>
            <p:ph idx="1"/>
          </p:nvPr>
        </p:nvSpPr>
        <p:spPr/>
        <p:txBody>
          <a:bodyPr>
            <a:normAutofit/>
          </a:bodyPr>
          <a:lstStyle/>
          <a:p>
            <a:pPr marL="438912" indent="-320040" fontAlgn="auto">
              <a:spcBef>
                <a:spcPts val="0"/>
              </a:spcBef>
              <a:spcAft>
                <a:spcPts val="0"/>
              </a:spcAft>
              <a:buFont typeface="Wingdings 2"/>
              <a:buChar char=""/>
              <a:defRPr/>
            </a:pPr>
            <a:r>
              <a:rPr lang="en-US" sz="2600" dirty="0">
                <a:solidFill>
                  <a:schemeClr val="accent5">
                    <a:lumMod val="40000"/>
                    <a:lumOff val="60000"/>
                  </a:schemeClr>
                </a:solidFill>
                <a:latin typeface="Palatino Linotype" pitchFamily="18" charset="0"/>
              </a:rPr>
              <a:t>We have a nifty formula for breaking down </a:t>
            </a:r>
            <a:r>
              <a:rPr lang="en-US" sz="2600" dirty="0" smtClean="0">
                <a:solidFill>
                  <a:schemeClr val="accent5">
                    <a:lumMod val="40000"/>
                    <a:lumOff val="60000"/>
                  </a:schemeClr>
                </a:solidFill>
                <a:latin typeface="Palatino Linotype" pitchFamily="18" charset="0"/>
              </a:rPr>
              <a:t>assertions </a:t>
            </a:r>
            <a:r>
              <a:rPr lang="en-US" sz="2600" dirty="0">
                <a:solidFill>
                  <a:schemeClr val="accent5">
                    <a:lumMod val="40000"/>
                    <a:lumOff val="60000"/>
                  </a:schemeClr>
                </a:solidFill>
                <a:latin typeface="Palatino Linotype" pitchFamily="18" charset="0"/>
              </a:rPr>
              <a:t>into </a:t>
            </a:r>
            <a:r>
              <a:rPr lang="en-US" sz="2600" dirty="0" smtClean="0">
                <a:solidFill>
                  <a:schemeClr val="accent5">
                    <a:lumMod val="40000"/>
                    <a:lumOff val="60000"/>
                  </a:schemeClr>
                </a:solidFill>
                <a:latin typeface="Palatino Linotype" pitchFamily="18" charset="0"/>
              </a:rPr>
              <a:t>claims </a:t>
            </a:r>
            <a:r>
              <a:rPr lang="en-US" sz="2600" dirty="0">
                <a:solidFill>
                  <a:schemeClr val="accent5">
                    <a:lumMod val="40000"/>
                    <a:lumOff val="60000"/>
                  </a:schemeClr>
                </a:solidFill>
                <a:latin typeface="Palatino Linotype" pitchFamily="18" charset="0"/>
              </a:rPr>
              <a:t>– </a:t>
            </a:r>
            <a:r>
              <a:rPr lang="en-US" sz="2600" dirty="0" smtClean="0">
                <a:solidFill>
                  <a:schemeClr val="accent5">
                    <a:lumMod val="40000"/>
                    <a:lumOff val="60000"/>
                  </a:schemeClr>
                </a:solidFill>
                <a:latin typeface="Palatino Linotype" pitchFamily="18" charset="0"/>
              </a:rPr>
              <a:t>reasons </a:t>
            </a:r>
            <a:r>
              <a:rPr lang="en-US" sz="2600" dirty="0">
                <a:solidFill>
                  <a:schemeClr val="accent5">
                    <a:lumMod val="40000"/>
                    <a:lumOff val="60000"/>
                  </a:schemeClr>
                </a:solidFill>
                <a:latin typeface="Palatino Linotype" pitchFamily="18" charset="0"/>
              </a:rPr>
              <a:t>– </a:t>
            </a:r>
            <a:r>
              <a:rPr lang="en-US" sz="2600" dirty="0" smtClean="0">
                <a:solidFill>
                  <a:schemeClr val="accent5">
                    <a:lumMod val="40000"/>
                    <a:lumOff val="60000"/>
                  </a:schemeClr>
                </a:solidFill>
                <a:latin typeface="Palatino Linotype" pitchFamily="18" charset="0"/>
              </a:rPr>
              <a:t>foundations</a:t>
            </a:r>
            <a:endParaRPr lang="en-US" sz="2600" dirty="0">
              <a:solidFill>
                <a:schemeClr val="accent5">
                  <a:lumMod val="40000"/>
                  <a:lumOff val="60000"/>
                </a:schemeClr>
              </a:solidFill>
              <a:latin typeface="Palatino Linotype" pitchFamily="18" charset="0"/>
            </a:endParaRPr>
          </a:p>
          <a:p>
            <a:pPr marL="438912" indent="-320040" fontAlgn="auto">
              <a:spcBef>
                <a:spcPts val="0"/>
              </a:spcBef>
              <a:spcAft>
                <a:spcPts val="0"/>
              </a:spcAft>
              <a:buFont typeface="Wingdings 2"/>
              <a:buChar char=""/>
              <a:defRPr/>
            </a:pPr>
            <a:endParaRPr lang="en-US" dirty="0">
              <a:solidFill>
                <a:schemeClr val="accent5">
                  <a:lumMod val="40000"/>
                  <a:lumOff val="60000"/>
                </a:schemeClr>
              </a:solidFill>
              <a:latin typeface="Palatino Linotype" pitchFamily="18" charset="0"/>
            </a:endParaRPr>
          </a:p>
          <a:p>
            <a:pPr marL="438912" indent="-320040" fontAlgn="auto">
              <a:spcBef>
                <a:spcPts val="0"/>
              </a:spcBef>
              <a:spcAft>
                <a:spcPts val="0"/>
              </a:spcAft>
              <a:buFont typeface="Wingdings 2"/>
              <a:buChar char=""/>
              <a:defRPr/>
            </a:pPr>
            <a:r>
              <a:rPr lang="en-US" dirty="0">
                <a:solidFill>
                  <a:schemeClr val="accent5">
                    <a:lumMod val="40000"/>
                    <a:lumOff val="60000"/>
                  </a:schemeClr>
                </a:solidFill>
                <a:latin typeface="Palatino Linotype" pitchFamily="18" charset="0"/>
              </a:rPr>
              <a:t>When reading an argument, apply the following:</a:t>
            </a:r>
          </a:p>
          <a:p>
            <a:pPr marL="438912" indent="-320040" fontAlgn="auto">
              <a:spcBef>
                <a:spcPts val="0"/>
              </a:spcBef>
              <a:spcAft>
                <a:spcPts val="0"/>
              </a:spcAft>
              <a:buFont typeface="Wingdings 2"/>
              <a:buNone/>
              <a:defRPr/>
            </a:pPr>
            <a:endParaRPr lang="en-US" sz="1800" dirty="0">
              <a:solidFill>
                <a:schemeClr val="accent5">
                  <a:lumMod val="40000"/>
                  <a:lumOff val="60000"/>
                </a:schemeClr>
              </a:solidFill>
              <a:latin typeface="Palatino Linotype" pitchFamily="18" charset="0"/>
            </a:endParaRPr>
          </a:p>
          <a:p>
            <a:pPr marL="438912" indent="-320040" fontAlgn="auto">
              <a:spcBef>
                <a:spcPts val="0"/>
              </a:spcBef>
              <a:spcAft>
                <a:spcPts val="0"/>
              </a:spcAft>
              <a:buFont typeface="Wingdings 2"/>
              <a:buNone/>
              <a:defRPr/>
            </a:pPr>
            <a:r>
              <a:rPr lang="en-US" sz="1800" dirty="0">
                <a:solidFill>
                  <a:schemeClr val="accent5">
                    <a:lumMod val="40000"/>
                    <a:lumOff val="60000"/>
                  </a:schemeClr>
                </a:solidFill>
                <a:latin typeface="Palatino Linotype" pitchFamily="18" charset="0"/>
              </a:rPr>
              <a:t>    </a:t>
            </a:r>
            <a:r>
              <a:rPr lang="en-US" sz="1800" dirty="0" smtClean="0">
                <a:solidFill>
                  <a:schemeClr val="accent5">
                    <a:lumMod val="40000"/>
                    <a:lumOff val="60000"/>
                  </a:schemeClr>
                </a:solidFill>
                <a:latin typeface="Palatino Linotype" pitchFamily="18" charset="0"/>
              </a:rPr>
              <a:t>		       </a:t>
            </a:r>
            <a:r>
              <a:rPr lang="en-US" sz="1800" dirty="0">
                <a:solidFill>
                  <a:schemeClr val="accent5">
                    <a:lumMod val="40000"/>
                    <a:lumOff val="60000"/>
                  </a:schemeClr>
                </a:solidFill>
                <a:latin typeface="Palatino Linotype" pitchFamily="18" charset="0"/>
              </a:rPr>
              <a:t>Claim              </a:t>
            </a:r>
            <a:r>
              <a:rPr lang="en-US" sz="1800" dirty="0" smtClean="0">
                <a:solidFill>
                  <a:schemeClr val="accent5">
                    <a:lumMod val="40000"/>
                    <a:lumOff val="60000"/>
                  </a:schemeClr>
                </a:solidFill>
                <a:latin typeface="Palatino Linotype" pitchFamily="18" charset="0"/>
              </a:rPr>
              <a:t>            Reason(s)                       Foundation(s)</a:t>
            </a:r>
            <a:endParaRPr lang="en-US" sz="1200" dirty="0">
              <a:solidFill>
                <a:schemeClr val="accent5">
                  <a:lumMod val="40000"/>
                  <a:lumOff val="60000"/>
                </a:schemeClr>
              </a:solidFill>
              <a:latin typeface="Palatino Linotype" pitchFamily="18" charset="0"/>
            </a:endParaRPr>
          </a:p>
          <a:p>
            <a:pPr marL="438912" indent="-320040" fontAlgn="auto">
              <a:spcBef>
                <a:spcPts val="0"/>
              </a:spcBef>
              <a:spcAft>
                <a:spcPts val="0"/>
              </a:spcAft>
              <a:buFont typeface="Wingdings 2"/>
              <a:buNone/>
              <a:defRPr/>
            </a:pPr>
            <a:endParaRPr lang="en-US" sz="1800" dirty="0">
              <a:solidFill>
                <a:schemeClr val="accent5">
                  <a:lumMod val="40000"/>
                  <a:lumOff val="60000"/>
                </a:schemeClr>
              </a:solidFill>
              <a:latin typeface="Palatino Linotype" pitchFamily="18" charset="0"/>
            </a:endParaRPr>
          </a:p>
          <a:p>
            <a:pPr marL="118872" indent="0" algn="ctr" fontAlgn="auto">
              <a:spcBef>
                <a:spcPts val="0"/>
              </a:spcBef>
              <a:spcAft>
                <a:spcPts val="0"/>
              </a:spcAft>
              <a:buNone/>
              <a:defRPr/>
            </a:pPr>
            <a:r>
              <a:rPr lang="en-US" i="1" dirty="0">
                <a:solidFill>
                  <a:schemeClr val="accent5">
                    <a:lumMod val="40000"/>
                    <a:lumOff val="60000"/>
                  </a:schemeClr>
                </a:solidFill>
                <a:latin typeface="Palatino Linotype" pitchFamily="18" charset="0"/>
              </a:rPr>
              <a:t>(</a:t>
            </a:r>
            <a:r>
              <a:rPr lang="en-US" i="1" u="sng" dirty="0">
                <a:solidFill>
                  <a:schemeClr val="accent5">
                    <a:lumMod val="40000"/>
                    <a:lumOff val="60000"/>
                  </a:schemeClr>
                </a:solidFill>
                <a:latin typeface="Palatino Linotype" pitchFamily="18" charset="0"/>
              </a:rPr>
              <a:t>X</a:t>
            </a:r>
            <a:r>
              <a:rPr lang="en-US" dirty="0">
                <a:solidFill>
                  <a:schemeClr val="accent5">
                    <a:lumMod val="40000"/>
                    <a:lumOff val="60000"/>
                  </a:schemeClr>
                </a:solidFill>
                <a:latin typeface="Palatino Linotype" pitchFamily="18" charset="0"/>
              </a:rPr>
              <a:t> “because” </a:t>
            </a:r>
            <a:r>
              <a:rPr lang="en-US" i="1" u="sng" dirty="0">
                <a:solidFill>
                  <a:schemeClr val="accent5">
                    <a:lumMod val="40000"/>
                    <a:lumOff val="60000"/>
                  </a:schemeClr>
                </a:solidFill>
                <a:latin typeface="Palatino Linotype" pitchFamily="18" charset="0"/>
              </a:rPr>
              <a:t>Y</a:t>
            </a:r>
            <a:r>
              <a:rPr lang="en-US" i="1" dirty="0">
                <a:solidFill>
                  <a:schemeClr val="accent5">
                    <a:lumMod val="40000"/>
                    <a:lumOff val="60000"/>
                  </a:schemeClr>
                </a:solidFill>
                <a:latin typeface="Palatino Linotype" pitchFamily="18" charset="0"/>
              </a:rPr>
              <a:t>)</a:t>
            </a:r>
            <a:r>
              <a:rPr lang="en-US" dirty="0">
                <a:solidFill>
                  <a:schemeClr val="accent5">
                    <a:lumMod val="40000"/>
                    <a:lumOff val="60000"/>
                  </a:schemeClr>
                </a:solidFill>
                <a:latin typeface="Palatino Linotype" pitchFamily="18" charset="0"/>
              </a:rPr>
              <a:t>  </a:t>
            </a:r>
            <a:r>
              <a:rPr lang="en-US" dirty="0" smtClean="0">
                <a:solidFill>
                  <a:schemeClr val="accent5">
                    <a:lumMod val="40000"/>
                    <a:lumOff val="60000"/>
                  </a:schemeClr>
                </a:solidFill>
                <a:latin typeface="Palatino Linotype" pitchFamily="18" charset="0"/>
              </a:rPr>
              <a:t>                    </a:t>
            </a:r>
            <a:r>
              <a:rPr lang="en-US" i="1" u="sng" dirty="0" smtClean="0">
                <a:solidFill>
                  <a:schemeClr val="accent5">
                    <a:lumMod val="40000"/>
                    <a:lumOff val="60000"/>
                  </a:schemeClr>
                </a:solidFill>
                <a:latin typeface="Palatino Linotype" pitchFamily="18" charset="0"/>
              </a:rPr>
              <a:t>Z</a:t>
            </a:r>
          </a:p>
          <a:p>
            <a:pPr marL="118872" indent="0" algn="ctr" fontAlgn="auto">
              <a:spcBef>
                <a:spcPts val="0"/>
              </a:spcBef>
              <a:spcAft>
                <a:spcPts val="0"/>
              </a:spcAft>
              <a:buNone/>
              <a:defRPr/>
            </a:pPr>
            <a:endParaRPr lang="en-US" i="1" u="sng" dirty="0">
              <a:solidFill>
                <a:schemeClr val="accent5">
                  <a:lumMod val="40000"/>
                  <a:lumOff val="60000"/>
                </a:schemeClr>
              </a:solidFill>
              <a:latin typeface="Palatino Linotype" pitchFamily="18" charset="0"/>
            </a:endParaRPr>
          </a:p>
          <a:p>
            <a:pPr marL="118872" indent="0" algn="ctr" fontAlgn="auto">
              <a:spcBef>
                <a:spcPts val="0"/>
              </a:spcBef>
              <a:spcAft>
                <a:spcPts val="0"/>
              </a:spcAft>
              <a:buNone/>
              <a:defRPr/>
            </a:pPr>
            <a:r>
              <a:rPr lang="en-US" sz="2400" dirty="0" smtClean="0">
                <a:solidFill>
                  <a:schemeClr val="accent5">
                    <a:lumMod val="40000"/>
                    <a:lumOff val="60000"/>
                  </a:schemeClr>
                </a:solidFill>
                <a:latin typeface="Palatino Linotype" pitchFamily="18" charset="0"/>
              </a:rPr>
              <a:t>Operational </a:t>
            </a:r>
            <a:r>
              <a:rPr lang="en-US" sz="2400" dirty="0">
                <a:solidFill>
                  <a:schemeClr val="accent5">
                    <a:lumMod val="40000"/>
                    <a:lumOff val="60000"/>
                  </a:schemeClr>
                </a:solidFill>
                <a:latin typeface="Palatino Linotype" pitchFamily="18" charset="0"/>
              </a:rPr>
              <a:t>Words  </a:t>
            </a:r>
            <a:r>
              <a:rPr lang="en-US" sz="1600" dirty="0">
                <a:solidFill>
                  <a:schemeClr val="accent5">
                    <a:lumMod val="40000"/>
                    <a:lumOff val="60000"/>
                  </a:schemeClr>
                </a:solidFill>
                <a:latin typeface="Palatino Linotype" pitchFamily="18" charset="0"/>
              </a:rPr>
              <a:t>(these are really helpful when doing analysis)</a:t>
            </a:r>
          </a:p>
          <a:p>
            <a:endParaRPr lang="en-US" dirty="0">
              <a:solidFill>
                <a:schemeClr val="accent5">
                  <a:lumMod val="40000"/>
                  <a:lumOff val="60000"/>
                </a:schemeClr>
              </a:solidFill>
              <a:latin typeface="Palatino Linotype" pitchFamily="18" charset="0"/>
            </a:endParaRPr>
          </a:p>
        </p:txBody>
      </p:sp>
      <p:cxnSp>
        <p:nvCxnSpPr>
          <p:cNvPr id="5" name="Straight Arrow Connector 4"/>
          <p:cNvCxnSpPr/>
          <p:nvPr/>
        </p:nvCxnSpPr>
        <p:spPr>
          <a:xfrm flipV="1">
            <a:off x="3505200" y="5334000"/>
            <a:ext cx="0" cy="342900"/>
          </a:xfrm>
          <a:prstGeom prst="straightConnector1">
            <a:avLst/>
          </a:prstGeom>
          <a:ln>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505200" y="5334000"/>
            <a:ext cx="1676400" cy="342900"/>
          </a:xfrm>
          <a:prstGeom prst="straightConnector1">
            <a:avLst/>
          </a:prstGeom>
          <a:ln>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667000" y="4572000"/>
            <a:ext cx="0" cy="228600"/>
          </a:xfrm>
          <a:prstGeom prst="straightConnector1">
            <a:avLst/>
          </a:prstGeom>
          <a:ln>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800600" y="4572000"/>
            <a:ext cx="0" cy="228600"/>
          </a:xfrm>
          <a:prstGeom prst="straightConnector1">
            <a:avLst/>
          </a:prstGeom>
          <a:ln>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239000" y="4572000"/>
            <a:ext cx="0" cy="228600"/>
          </a:xfrm>
          <a:prstGeom prst="straightConnector1">
            <a:avLst/>
          </a:prstGeom>
          <a:ln>
            <a:solidFill>
              <a:schemeClr val="accent5">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257800" y="4690918"/>
            <a:ext cx="1639455" cy="923330"/>
          </a:xfrm>
          <a:prstGeom prst="rect">
            <a:avLst/>
          </a:prstGeom>
          <a:noFill/>
        </p:spPr>
        <p:txBody>
          <a:bodyPr wrap="square" rtlCol="0">
            <a:spAutoFit/>
          </a:bodyPr>
          <a:lstStyle/>
          <a:p>
            <a:r>
              <a:rPr lang="en-US" dirty="0" smtClean="0">
                <a:solidFill>
                  <a:schemeClr val="bg2">
                    <a:lumMod val="40000"/>
                    <a:lumOff val="60000"/>
                  </a:schemeClr>
                </a:solidFill>
                <a:latin typeface="Palatino Linotype" pitchFamily="18" charset="0"/>
              </a:rPr>
              <a:t>“based on”</a:t>
            </a:r>
          </a:p>
          <a:p>
            <a:r>
              <a:rPr lang="en-US" dirty="0" smtClean="0">
                <a:solidFill>
                  <a:schemeClr val="bg2">
                    <a:lumMod val="40000"/>
                    <a:lumOff val="60000"/>
                  </a:schemeClr>
                </a:solidFill>
                <a:latin typeface="Palatino Linotype" pitchFamily="18" charset="0"/>
              </a:rPr>
              <a:t>“enabled by”</a:t>
            </a:r>
          </a:p>
          <a:p>
            <a:r>
              <a:rPr lang="en-US" dirty="0" smtClean="0">
                <a:solidFill>
                  <a:schemeClr val="bg2">
                    <a:lumMod val="40000"/>
                    <a:lumOff val="60000"/>
                  </a:schemeClr>
                </a:solidFill>
                <a:latin typeface="Palatino Linotype" pitchFamily="18" charset="0"/>
              </a:rPr>
              <a:t>“rooted in”</a:t>
            </a:r>
            <a:endParaRPr lang="en-US" dirty="0">
              <a:solidFill>
                <a:schemeClr val="bg2">
                  <a:lumMod val="40000"/>
                  <a:lumOff val="60000"/>
                </a:schemeClr>
              </a:solidFill>
              <a:latin typeface="Palatino Linotype" pitchFamily="18" charset="0"/>
            </a:endParaRPr>
          </a:p>
        </p:txBody>
      </p:sp>
    </p:spTree>
    <p:extLst>
      <p:ext uri="{BB962C8B-B14F-4D97-AF65-F5344CB8AC3E}">
        <p14:creationId xmlns:p14="http://schemas.microsoft.com/office/powerpoint/2010/main" val="251411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lumMod val="40000"/>
                    <a:lumOff val="60000"/>
                  </a:schemeClr>
                </a:solidFill>
                <a:latin typeface="Palatino Linotype" pitchFamily="18" charset="0"/>
              </a:rPr>
              <a:t>Argument Analysis</a:t>
            </a:r>
            <a:endParaRPr lang="en-US" dirty="0">
              <a:solidFill>
                <a:schemeClr val="accent5">
                  <a:lumMod val="40000"/>
                  <a:lumOff val="60000"/>
                </a:schemeClr>
              </a:solidFill>
              <a:latin typeface="Palatino Linotype" pitchFamily="18"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5">
                    <a:lumMod val="40000"/>
                    <a:lumOff val="60000"/>
                  </a:schemeClr>
                </a:solidFill>
                <a:latin typeface="Palatino Linotype" pitchFamily="18" charset="0"/>
              </a:rPr>
              <a:t>Even with this formula, however, argument analysis can be difficult.</a:t>
            </a:r>
          </a:p>
          <a:p>
            <a:endParaRPr lang="en-US" dirty="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Sometimes, the main claim might be hard to find.  Sometimes, there is more than one claim.  Sometimes, there is no explicit claim; one has to be inferred.</a:t>
            </a:r>
          </a:p>
          <a:p>
            <a:endParaRPr lang="en-US" dirty="0" smtClean="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Sometimes, it’s hard to separate reasons and claims from one another.</a:t>
            </a:r>
            <a:endParaRPr lang="en-US" dirty="0">
              <a:solidFill>
                <a:schemeClr val="accent5">
                  <a:lumMod val="40000"/>
                  <a:lumOff val="60000"/>
                </a:schemeClr>
              </a:solidFill>
              <a:latin typeface="Palatino Linotype" pitchFamily="18" charset="0"/>
            </a:endParaRPr>
          </a:p>
        </p:txBody>
      </p:sp>
    </p:spTree>
    <p:extLst>
      <p:ext uri="{BB962C8B-B14F-4D97-AF65-F5344CB8AC3E}">
        <p14:creationId xmlns:p14="http://schemas.microsoft.com/office/powerpoint/2010/main" val="2766851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normAutofit/>
          </a:bodyPr>
          <a:lstStyle/>
          <a:p>
            <a:r>
              <a:rPr lang="en-US" dirty="0">
                <a:solidFill>
                  <a:schemeClr val="accent5">
                    <a:lumMod val="40000"/>
                    <a:lumOff val="60000"/>
                  </a:schemeClr>
                </a:solidFill>
                <a:latin typeface="Palatino Linotype" pitchFamily="18" charset="0"/>
              </a:rPr>
              <a:t>Sometimes, the main claim might be hard to find.  </a:t>
            </a:r>
            <a:endParaRPr lang="en-US" dirty="0" smtClean="0">
              <a:solidFill>
                <a:schemeClr val="accent5">
                  <a:lumMod val="40000"/>
                  <a:lumOff val="60000"/>
                </a:schemeClr>
              </a:solidFill>
              <a:latin typeface="Palatino Linotype" pitchFamily="18" charset="0"/>
            </a:endParaRPr>
          </a:p>
          <a:p>
            <a:endParaRPr lang="en-US" dirty="0" smtClean="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It could be delayed until the end of the reading.</a:t>
            </a:r>
            <a:r>
              <a:rPr lang="en-US" dirty="0"/>
              <a:t> </a:t>
            </a:r>
            <a:r>
              <a:rPr lang="en-US" sz="1400" dirty="0"/>
              <a:t>http://www.esquire.com/blogs/politics/whitewater-flash-pass-12403562</a:t>
            </a:r>
          </a:p>
          <a:p>
            <a:endParaRPr lang="en-US" dirty="0" smtClean="0">
              <a:solidFill>
                <a:schemeClr val="accent5">
                  <a:lumMod val="40000"/>
                  <a:lumOff val="60000"/>
                </a:schemeClr>
              </a:solidFill>
              <a:latin typeface="Palatino Linotype" pitchFamily="18" charset="0"/>
            </a:endParaRPr>
          </a:p>
          <a:p>
            <a:r>
              <a:rPr lang="en-US" dirty="0" smtClean="0">
                <a:solidFill>
                  <a:schemeClr val="accent5">
                    <a:lumMod val="40000"/>
                    <a:lumOff val="60000"/>
                  </a:schemeClr>
                </a:solidFill>
                <a:latin typeface="Palatino Linotype" pitchFamily="18" charset="0"/>
              </a:rPr>
              <a:t>It might not be </a:t>
            </a:r>
            <a:r>
              <a:rPr lang="en-US" dirty="0">
                <a:solidFill>
                  <a:schemeClr val="accent5">
                    <a:lumMod val="40000"/>
                    <a:lumOff val="60000"/>
                  </a:schemeClr>
                </a:solidFill>
                <a:latin typeface="Palatino Linotype" pitchFamily="18" charset="0"/>
              </a:rPr>
              <a:t>stated clearly. </a:t>
            </a:r>
            <a:r>
              <a:rPr lang="en-US" sz="1400" dirty="0">
                <a:solidFill>
                  <a:schemeClr val="accent5">
                    <a:lumMod val="40000"/>
                    <a:lumOff val="60000"/>
                  </a:schemeClr>
                </a:solidFill>
                <a:latin typeface="Palatino Linotype" pitchFamily="18" charset="0"/>
              </a:rPr>
              <a:t>http://www.politico.com/blogs/media/2012/10/nate-silver-romney-clearly-could-still-win-147618.html</a:t>
            </a:r>
          </a:p>
          <a:p>
            <a:endParaRPr lang="en-US" dirty="0" smtClean="0">
              <a:solidFill>
                <a:schemeClr val="accent5">
                  <a:lumMod val="40000"/>
                  <a:lumOff val="60000"/>
                </a:schemeClr>
              </a:solidFill>
              <a:latin typeface="Palatino Linotype" pitchFamily="18" charset="0"/>
            </a:endParaRPr>
          </a:p>
          <a:p>
            <a:endParaRPr lang="en-US" dirty="0">
              <a:solidFill>
                <a:schemeClr val="accent5">
                  <a:lumMod val="40000"/>
                  <a:lumOff val="60000"/>
                </a:schemeClr>
              </a:solidFill>
              <a:latin typeface="Palatino Linotype" pitchFamily="18" charset="0"/>
            </a:endParaRPr>
          </a:p>
          <a:p>
            <a:endParaRPr lang="en-US" dirty="0" smtClean="0">
              <a:solidFill>
                <a:schemeClr val="accent5">
                  <a:lumMod val="40000"/>
                  <a:lumOff val="60000"/>
                </a:schemeClr>
              </a:solidFill>
              <a:latin typeface="Palatino Linotype" pitchFamily="18" charset="0"/>
            </a:endParaRPr>
          </a:p>
          <a:p>
            <a:endParaRPr lang="en-US" dirty="0"/>
          </a:p>
        </p:txBody>
      </p:sp>
    </p:spTree>
    <p:extLst>
      <p:ext uri="{BB962C8B-B14F-4D97-AF65-F5344CB8AC3E}">
        <p14:creationId xmlns:p14="http://schemas.microsoft.com/office/powerpoint/2010/main" val="84631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lstStyle/>
          <a:p>
            <a:r>
              <a:rPr lang="en-US" dirty="0">
                <a:solidFill>
                  <a:schemeClr val="accent5">
                    <a:lumMod val="40000"/>
                    <a:lumOff val="60000"/>
                  </a:schemeClr>
                </a:solidFill>
                <a:latin typeface="Palatino Linotype" pitchFamily="18" charset="0"/>
              </a:rPr>
              <a:t>Sometimes, there is more than one </a:t>
            </a:r>
            <a:r>
              <a:rPr lang="en-US" dirty="0" smtClean="0">
                <a:solidFill>
                  <a:schemeClr val="accent5">
                    <a:lumMod val="40000"/>
                    <a:lumOff val="60000"/>
                  </a:schemeClr>
                </a:solidFill>
                <a:latin typeface="Palatino Linotype" pitchFamily="18" charset="0"/>
              </a:rPr>
              <a:t>claim, and it is difficult to tell which one the author intends as the most important.</a:t>
            </a:r>
          </a:p>
          <a:p>
            <a:r>
              <a:rPr lang="en-US" sz="1600" dirty="0"/>
              <a:t>http://www.csmonitor.com/Commentary/Opinion/2009/0910/p09s02-coop.html</a:t>
            </a:r>
          </a:p>
        </p:txBody>
      </p:sp>
    </p:spTree>
    <p:extLst>
      <p:ext uri="{BB962C8B-B14F-4D97-AF65-F5344CB8AC3E}">
        <p14:creationId xmlns:p14="http://schemas.microsoft.com/office/powerpoint/2010/main" val="2859210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40000"/>
                    <a:lumOff val="60000"/>
                  </a:schemeClr>
                </a:solidFill>
                <a:latin typeface="Palatino Linotype" pitchFamily="18" charset="0"/>
              </a:rPr>
              <a:t>Argument Analysis</a:t>
            </a:r>
            <a:endParaRPr lang="en-US" dirty="0"/>
          </a:p>
        </p:txBody>
      </p:sp>
      <p:sp>
        <p:nvSpPr>
          <p:cNvPr id="3" name="Content Placeholder 2"/>
          <p:cNvSpPr>
            <a:spLocks noGrp="1"/>
          </p:cNvSpPr>
          <p:nvPr>
            <p:ph idx="1"/>
          </p:nvPr>
        </p:nvSpPr>
        <p:spPr/>
        <p:txBody>
          <a:bodyPr/>
          <a:lstStyle/>
          <a:p>
            <a:r>
              <a:rPr lang="en-US" dirty="0">
                <a:solidFill>
                  <a:schemeClr val="accent5">
                    <a:lumMod val="40000"/>
                    <a:lumOff val="60000"/>
                  </a:schemeClr>
                </a:solidFill>
                <a:latin typeface="Palatino Linotype" pitchFamily="18" charset="0"/>
              </a:rPr>
              <a:t>Sometimes, there is no explicit claim; one has to be inferred</a:t>
            </a:r>
            <a:r>
              <a:rPr lang="en-US" dirty="0" smtClean="0">
                <a:solidFill>
                  <a:schemeClr val="accent5">
                    <a:lumMod val="40000"/>
                    <a:lumOff val="60000"/>
                  </a:schemeClr>
                </a:solidFill>
                <a:latin typeface="Palatino Linotype" pitchFamily="18" charset="0"/>
              </a:rPr>
              <a:t>.  This is especially true with things like images.</a:t>
            </a:r>
          </a:p>
          <a:p>
            <a:endParaRPr lang="en-US" dirty="0">
              <a:solidFill>
                <a:schemeClr val="accent5">
                  <a:lumMod val="40000"/>
                  <a:lumOff val="60000"/>
                </a:schemeClr>
              </a:solidFill>
              <a:latin typeface="Palatino Linotype" pitchFamily="18" charset="0"/>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0" y="3733800"/>
            <a:ext cx="3448689" cy="21526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3733800"/>
            <a:ext cx="3962400" cy="2857500"/>
          </a:xfrm>
          <a:prstGeom prst="rect">
            <a:avLst/>
          </a:prstGeom>
        </p:spPr>
      </p:pic>
    </p:spTree>
    <p:extLst>
      <p:ext uri="{BB962C8B-B14F-4D97-AF65-F5344CB8AC3E}">
        <p14:creationId xmlns:p14="http://schemas.microsoft.com/office/powerpoint/2010/main" val="1570413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29414</TotalTime>
  <Words>1831</Words>
  <Application>Microsoft Office PowerPoint</Application>
  <PresentationFormat>On-screen Show (4:3)</PresentationFormat>
  <Paragraphs>189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Metro</vt:lpstr>
      <vt:lpstr>Argument Analysis: Claim – Reason - Foundation</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lpstr>Argument Analysis</vt:lpstr>
    </vt:vector>
  </TitlesOfParts>
  <Company>Missouri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 Analysis: Claim – Reason - Foundation</dc:title>
  <dc:creator>Campus Computer User</dc:creator>
  <cp:lastModifiedBy>Campus Computer User</cp:lastModifiedBy>
  <cp:revision>33</cp:revision>
  <dcterms:created xsi:type="dcterms:W3CDTF">2012-10-31T17:32:13Z</dcterms:created>
  <dcterms:modified xsi:type="dcterms:W3CDTF">2014-03-31T15:31:54Z</dcterms:modified>
</cp:coreProperties>
</file>